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860097-5FF0-4134-A35D-1BD651664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9109A55-72EF-49E7-ABC0-3FFB4EFB9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F1E5EA-C3C0-4B99-8B29-747592CB0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EA6AEB-B174-495F-99A9-988A20BF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6E5BD1-DFF2-49C3-B028-585B4AB85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639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360FDD-01AA-4352-8A6E-14B58903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04890A-BA9C-407A-9C11-27B32C2D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CD522E8-446C-4097-BD78-0A7E7F19D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C76C2D-70CA-47BA-A4C6-B60F5F9E4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90ACD2-67E0-45E9-88B7-C755607D9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548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D1ECCA4-B343-438F-BF43-DBDAA0314F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E0175FD-A22A-472E-B9DE-266A2446B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15B8AB-CE80-4830-BD91-F304D7BC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3DF32A-3211-496C-92CA-F43C05AAB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70266D-EF22-424C-81B0-D7FAF9C7B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19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EEEC2-35D4-4582-939B-C2CBB3831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0FA81D-9F26-424A-AC5D-9605F0C49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7430FA-ABE9-496F-A74D-BB6659DCF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9EA907-178B-4880-8B8A-1C17871EC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540177-A4B8-4AFD-AB2E-26DBD4E9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992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E4FADB-5602-4087-9AC3-D48AF9FBA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5032DA-8547-4F31-9C43-7322FB1C7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EBC1F1-64F4-4C20-BD30-CF2239A4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3D7549-5CE2-4683-B20D-3973C537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C245B5-D91A-4262-BA8E-91D49E551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839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8BDDED-DB87-4552-97AC-3A50D0F65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CCA6E5-20BF-4BE3-B463-7B6D195FE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20F07A8-4BC5-44B3-8E2A-0ABB2690E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A124FC-73C2-438F-9E00-E3877141D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B9D64C-1614-4319-B929-A67ED76D3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317CCE5-4442-48F7-B108-F5187C870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25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134D25-CEFF-408D-AC3C-7D45DCC6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66ED345-CBB0-45FB-A2D7-B9320B0FD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76954EB-C752-434C-BBDC-1D9CB927A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E9E05FE-9454-4F2E-9902-123535EEB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44D3CC1-CDE1-4404-8BEF-A71C6A771A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74E1CB0-D002-446D-8243-F82D24DEF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788E883-BE61-4C90-9D0C-8AEB495F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3850A20-3583-46B5-A9AA-3F4B4FD7A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4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546C98-4C47-44FB-BAF8-B0BC6C638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B49C761-74C3-4369-9596-4C8528C2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DE1C6C-E8D0-4B49-806A-0CCA6AB08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11D388-3C9E-4086-AC99-BEDB20C63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57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00EA343-2C50-4030-B8F6-43202BE7C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FE88308-26AB-439E-948A-B2A8EE574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0E3F97-8FC7-4C33-93AC-FBC8B692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633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A34841-6D90-4D2D-9698-6BE953F8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85C250-66B1-42BD-8E86-6D1E0541E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DF47CEA-E0D4-470F-B985-4D3A16484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89A01E7-E24C-4E1F-B4DB-0A5A92F2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A2339A-6887-4A03-A71F-639322FAC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4A07C5-708D-4FFC-ABCD-15440361A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52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91251F-C901-4973-BBF3-562ED6CC2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AC9A3BF-1106-41DE-A732-19059FAC97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440F326-2E3B-456E-A7CB-C811E1250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F477DF-9114-418E-B531-6846E3C4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119074A-B46E-451A-92BA-C7DB87E5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98BAE5-4EFE-428D-8799-73DDB05F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56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35CCE44-C77E-47AD-8C94-78B66B4F1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EBC3A0-9D73-4B90-9D29-E6CDDFBCC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B619A6-6FE2-4154-8EB7-608689E20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4662E-652D-45A4-950C-EE84FC558CA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2E9D65-88DC-40FE-9A05-2AD3B85D3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3371F1-7891-4D70-819F-778319E02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58AE3-C90F-4B31-A275-504BBD5A23A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99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4C5F4E4-1A61-450E-B56A-742619C4D8AF}"/>
              </a:ext>
            </a:extLst>
          </p:cNvPr>
          <p:cNvSpPr txBox="1"/>
          <p:nvPr/>
        </p:nvSpPr>
        <p:spPr>
          <a:xfrm>
            <a:off x="9534769" y="5626003"/>
            <a:ext cx="2657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操作系统的基本构成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EF447E6-0EE3-4A2E-9D76-0615FAD1D430}"/>
              </a:ext>
            </a:extLst>
          </p:cNvPr>
          <p:cNvSpPr txBox="1"/>
          <p:nvPr/>
        </p:nvSpPr>
        <p:spPr>
          <a:xfrm>
            <a:off x="10222524" y="6149520"/>
            <a:ext cx="1563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dirty="0" err="1">
                <a:solidFill>
                  <a:schemeClr val="bg1"/>
                </a:solidFill>
                <a:latin typeface="OCR A Extended" panose="02010509020102010303" pitchFamily="50" charset="0"/>
              </a:rPr>
              <a:t>EP.4</a:t>
            </a:r>
            <a:endParaRPr lang="zh-CN" altLang="en-US" sz="4000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3B05A28-46FC-408D-B596-BB5EDBFFF72B}"/>
              </a:ext>
            </a:extLst>
          </p:cNvPr>
          <p:cNvSpPr txBox="1"/>
          <p:nvPr/>
        </p:nvSpPr>
        <p:spPr>
          <a:xfrm>
            <a:off x="11410462" y="6796445"/>
            <a:ext cx="803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OCR A Extended" panose="02010509020102010303" pitchFamily="50" charset="0"/>
              </a:rPr>
              <a:t>-1</a:t>
            </a:r>
            <a:endParaRPr lang="zh-CN" altLang="en-US" sz="4000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1E35BE2-BE15-4C48-B536-C1B0D720279B}"/>
              </a:ext>
            </a:extLst>
          </p:cNvPr>
          <p:cNvSpPr txBox="1"/>
          <p:nvPr/>
        </p:nvSpPr>
        <p:spPr>
          <a:xfrm>
            <a:off x="12213491" y="5626003"/>
            <a:ext cx="1520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引导与结构</a:t>
            </a:r>
          </a:p>
        </p:txBody>
      </p:sp>
    </p:spTree>
    <p:extLst>
      <p:ext uri="{BB962C8B-B14F-4D97-AF65-F5344CB8AC3E}">
        <p14:creationId xmlns:p14="http://schemas.microsoft.com/office/powerpoint/2010/main" val="308803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4.375E-6 -0.058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2.96296E-6 L -0.13906 -0.000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88" y="-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7 L -0.02356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5" y="-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-2.59259E-6 L -0.00221 -0.0942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03678F-1398-4972-90B0-02EE6713D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9133"/>
          </a:xfrm>
        </p:spPr>
        <p:txBody>
          <a:bodyPr>
            <a:normAutofit/>
          </a:bodyPr>
          <a:lstStyle/>
          <a:p>
            <a:r>
              <a:rPr lang="zh-CN" altLang="en-US" dirty="0"/>
              <a:t>引导过程</a:t>
            </a:r>
            <a:br>
              <a:rPr lang="en-US" altLang="zh-CN" dirty="0"/>
            </a:br>
            <a:r>
              <a:rPr lang="en-US" altLang="zh-CN" sz="2000" dirty="0"/>
              <a:t>Stages of bootstrap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267B0B4-609A-47D6-9688-55478A9064AC}"/>
              </a:ext>
            </a:extLst>
          </p:cNvPr>
          <p:cNvSpPr/>
          <p:nvPr/>
        </p:nvSpPr>
        <p:spPr>
          <a:xfrm>
            <a:off x="981287" y="2622127"/>
            <a:ext cx="7205134" cy="128016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763B059-C71A-4585-AA7C-D4EBA7976D27}"/>
              </a:ext>
            </a:extLst>
          </p:cNvPr>
          <p:cNvSpPr/>
          <p:nvPr/>
        </p:nvSpPr>
        <p:spPr>
          <a:xfrm>
            <a:off x="1159084" y="2776219"/>
            <a:ext cx="2023534" cy="973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初级引导程序</a:t>
            </a:r>
            <a:endParaRPr lang="en-US" altLang="zh-CN" dirty="0"/>
          </a:p>
          <a:p>
            <a:pPr algn="ctr"/>
            <a:endParaRPr lang="en-US" altLang="zh-CN" dirty="0"/>
          </a:p>
          <a:p>
            <a:pPr algn="ctr"/>
            <a:r>
              <a:rPr lang="zh-CN" altLang="en-US" sz="1400" dirty="0"/>
              <a:t>被载入至</a:t>
            </a:r>
            <a:r>
              <a:rPr lang="en-US" altLang="zh-CN" sz="1400" dirty="0" err="1"/>
              <a:t>0x7c00</a:t>
            </a:r>
            <a:endParaRPr lang="zh-CN" altLang="en-US" sz="1400" dirty="0"/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9251D0C5-D56F-470F-A01C-A82D72FC5072}"/>
              </a:ext>
            </a:extLst>
          </p:cNvPr>
          <p:cNvSpPr/>
          <p:nvPr/>
        </p:nvSpPr>
        <p:spPr>
          <a:xfrm>
            <a:off x="3182619" y="3157219"/>
            <a:ext cx="1625600" cy="207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AE7689A-DEB8-4872-A7CB-C7FFA428D0A9}"/>
              </a:ext>
            </a:extLst>
          </p:cNvPr>
          <p:cNvSpPr txBox="1"/>
          <p:nvPr/>
        </p:nvSpPr>
        <p:spPr>
          <a:xfrm>
            <a:off x="3279986" y="3364652"/>
            <a:ext cx="1430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从磁盘读取次级引导程序至内存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8444BCF-08F5-4003-ACA7-38C1D4A72B98}"/>
              </a:ext>
            </a:extLst>
          </p:cNvPr>
          <p:cNvSpPr/>
          <p:nvPr/>
        </p:nvSpPr>
        <p:spPr>
          <a:xfrm>
            <a:off x="4808219" y="2776219"/>
            <a:ext cx="2023534" cy="973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次级引导程序</a:t>
            </a:r>
            <a:endParaRPr lang="en-US" altLang="zh-CN" dirty="0"/>
          </a:p>
          <a:p>
            <a:pPr algn="ctr"/>
            <a:endParaRPr lang="en-US" altLang="zh-CN" dirty="0"/>
          </a:p>
          <a:p>
            <a:pPr algn="ctr"/>
            <a:r>
              <a:rPr lang="zh-CN" altLang="en-US" sz="1400" dirty="0"/>
              <a:t>载入至 任意 位置</a:t>
            </a:r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A2EB279F-826A-452F-920D-340DED8377C0}"/>
              </a:ext>
            </a:extLst>
          </p:cNvPr>
          <p:cNvSpPr/>
          <p:nvPr/>
        </p:nvSpPr>
        <p:spPr>
          <a:xfrm>
            <a:off x="6831753" y="3157219"/>
            <a:ext cx="1625600" cy="207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208344C-D688-4E89-8CA7-175E79AFC5A1}"/>
              </a:ext>
            </a:extLst>
          </p:cNvPr>
          <p:cNvSpPr txBox="1"/>
          <p:nvPr/>
        </p:nvSpPr>
        <p:spPr>
          <a:xfrm>
            <a:off x="6929120" y="3326437"/>
            <a:ext cx="1430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读取内核至内存。并进入保护模式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B4C186C-37AB-40E6-A988-850CD3CC54B0}"/>
              </a:ext>
            </a:extLst>
          </p:cNvPr>
          <p:cNvSpPr txBox="1"/>
          <p:nvPr/>
        </p:nvSpPr>
        <p:spPr>
          <a:xfrm>
            <a:off x="6829215" y="3913955"/>
            <a:ext cx="1372446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位实模式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17578B4-0B56-4614-96AE-9ED257B1D046}"/>
              </a:ext>
            </a:extLst>
          </p:cNvPr>
          <p:cNvSpPr/>
          <p:nvPr/>
        </p:nvSpPr>
        <p:spPr>
          <a:xfrm>
            <a:off x="8457353" y="2774101"/>
            <a:ext cx="2023534" cy="973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内核</a:t>
            </a:r>
            <a:endParaRPr lang="en-US" altLang="zh-CN" dirty="0"/>
          </a:p>
          <a:p>
            <a:pPr algn="ctr"/>
            <a:endParaRPr lang="en-US" altLang="zh-CN" dirty="0"/>
          </a:p>
          <a:p>
            <a:pPr algn="ctr"/>
            <a:r>
              <a:rPr lang="zh-CN" altLang="en-US" sz="1400" dirty="0"/>
              <a:t>载入至 任意 位置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E54EA99-3996-4743-AE35-D02E8E031383}"/>
              </a:ext>
            </a:extLst>
          </p:cNvPr>
          <p:cNvSpPr txBox="1"/>
          <p:nvPr/>
        </p:nvSpPr>
        <p:spPr>
          <a:xfrm>
            <a:off x="3279985" y="2741814"/>
            <a:ext cx="1430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跳转至次级引导程序的起始地址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F8271B3-9C3D-495B-B716-701E5F902C78}"/>
              </a:ext>
            </a:extLst>
          </p:cNvPr>
          <p:cNvSpPr txBox="1"/>
          <p:nvPr/>
        </p:nvSpPr>
        <p:spPr>
          <a:xfrm>
            <a:off x="6929120" y="2766056"/>
            <a:ext cx="1257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跳转至内核入口点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65879E6-A237-4A12-BB56-35778199FF25}"/>
              </a:ext>
            </a:extLst>
          </p:cNvPr>
          <p:cNvSpPr/>
          <p:nvPr/>
        </p:nvSpPr>
        <p:spPr>
          <a:xfrm>
            <a:off x="8283787" y="2620854"/>
            <a:ext cx="2385060" cy="1280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356043D-E4F3-4796-9DF5-7B78D9D24A30}"/>
              </a:ext>
            </a:extLst>
          </p:cNvPr>
          <p:cNvSpPr txBox="1"/>
          <p:nvPr/>
        </p:nvSpPr>
        <p:spPr>
          <a:xfrm>
            <a:off x="9082193" y="3913955"/>
            <a:ext cx="159766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位保护模式</a:t>
            </a:r>
          </a:p>
        </p:txBody>
      </p:sp>
    </p:spTree>
    <p:extLst>
      <p:ext uri="{BB962C8B-B14F-4D97-AF65-F5344CB8AC3E}">
        <p14:creationId xmlns:p14="http://schemas.microsoft.com/office/powerpoint/2010/main" val="404764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19" grpId="0"/>
      <p:bldP spid="20" grpId="0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892B46CE-6609-4BDC-A55C-B5C422D9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9133"/>
          </a:xfrm>
        </p:spPr>
        <p:txBody>
          <a:bodyPr>
            <a:normAutofit/>
          </a:bodyPr>
          <a:lstStyle/>
          <a:p>
            <a:r>
              <a:rPr lang="zh-CN" altLang="en-US" dirty="0"/>
              <a:t>引导过程 </a:t>
            </a:r>
            <a:r>
              <a:rPr lang="en-US" altLang="zh-CN" dirty="0"/>
              <a:t>– </a:t>
            </a:r>
            <a:r>
              <a:rPr lang="zh-CN" altLang="en-US" dirty="0"/>
              <a:t>初级引导</a:t>
            </a:r>
            <a:br>
              <a:rPr lang="en-US" altLang="zh-CN" dirty="0"/>
            </a:br>
            <a:r>
              <a:rPr lang="en-US" altLang="zh-CN" sz="2000" dirty="0"/>
              <a:t>Stages of bootstrap – Primary Bootstrap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A845426-848B-4CFA-A4B8-BEE183F2B235}"/>
              </a:ext>
            </a:extLst>
          </p:cNvPr>
          <p:cNvSpPr txBox="1"/>
          <p:nvPr/>
        </p:nvSpPr>
        <p:spPr>
          <a:xfrm>
            <a:off x="0" y="299041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只能最多有</a:t>
            </a:r>
            <a:r>
              <a:rPr lang="en-US" altLang="zh-CN" sz="3200" b="1" dirty="0"/>
              <a:t>512</a:t>
            </a:r>
            <a:r>
              <a:rPr lang="zh-CN" altLang="en-US" sz="3200" b="1" dirty="0"/>
              <a:t>个字节（一个扇区的大小）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1B586D4-122C-4DBA-9EBA-2F5D0DE92AF8}"/>
              </a:ext>
            </a:extLst>
          </p:cNvPr>
          <p:cNvSpPr txBox="1"/>
          <p:nvPr/>
        </p:nvSpPr>
        <p:spPr>
          <a:xfrm>
            <a:off x="0" y="184573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位于第一个扇区（</a:t>
            </a:r>
            <a:r>
              <a:rPr lang="en-US" altLang="zh-CN" sz="3200" b="1" dirty="0" err="1"/>
              <a:t>MBR</a:t>
            </a:r>
            <a:r>
              <a:rPr lang="en-US" altLang="zh-CN" sz="3200" b="1" dirty="0"/>
              <a:t>?</a:t>
            </a:r>
            <a:r>
              <a:rPr lang="zh-CN" altLang="en-US" sz="3200" b="1" dirty="0"/>
              <a:t>）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35861E4-2F89-486A-A4E1-852AB1B21C47}"/>
              </a:ext>
            </a:extLst>
          </p:cNvPr>
          <p:cNvSpPr txBox="1"/>
          <p:nvPr/>
        </p:nvSpPr>
        <p:spPr>
          <a:xfrm>
            <a:off x="0" y="413510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初级引导的功能：读取次级引导</a:t>
            </a:r>
          </a:p>
        </p:txBody>
      </p:sp>
    </p:spTree>
    <p:extLst>
      <p:ext uri="{BB962C8B-B14F-4D97-AF65-F5344CB8AC3E}">
        <p14:creationId xmlns:p14="http://schemas.microsoft.com/office/powerpoint/2010/main" val="187989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892B46CE-6609-4BDC-A55C-B5C422D9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9133"/>
          </a:xfrm>
        </p:spPr>
        <p:txBody>
          <a:bodyPr>
            <a:normAutofit/>
          </a:bodyPr>
          <a:lstStyle/>
          <a:p>
            <a:r>
              <a:rPr lang="zh-CN" altLang="en-US" dirty="0"/>
              <a:t>引导过程 </a:t>
            </a:r>
            <a:r>
              <a:rPr lang="en-US" altLang="zh-CN" dirty="0"/>
              <a:t>– </a:t>
            </a:r>
            <a:r>
              <a:rPr lang="zh-CN" altLang="en-US" dirty="0"/>
              <a:t>次级引导</a:t>
            </a:r>
            <a:br>
              <a:rPr lang="en-US" altLang="zh-CN" dirty="0"/>
            </a:br>
            <a:r>
              <a:rPr lang="en-US" altLang="zh-CN" sz="2000" dirty="0"/>
              <a:t>Stages of bootstrap – Secondary Bootstrap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A845426-848B-4CFA-A4B8-BEE183F2B235}"/>
              </a:ext>
            </a:extLst>
          </p:cNvPr>
          <p:cNvSpPr txBox="1"/>
          <p:nvPr/>
        </p:nvSpPr>
        <p:spPr>
          <a:xfrm>
            <a:off x="0" y="299041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无硬性大小限制（当然不能超过磁盘大小）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1B586D4-122C-4DBA-9EBA-2F5D0DE92AF8}"/>
              </a:ext>
            </a:extLst>
          </p:cNvPr>
          <p:cNvSpPr txBox="1"/>
          <p:nvPr/>
        </p:nvSpPr>
        <p:spPr>
          <a:xfrm>
            <a:off x="0" y="184573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位于第一个扇区之后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35861E4-2F89-486A-A4E1-852AB1B21C47}"/>
              </a:ext>
            </a:extLst>
          </p:cNvPr>
          <p:cNvSpPr txBox="1"/>
          <p:nvPr/>
        </p:nvSpPr>
        <p:spPr>
          <a:xfrm>
            <a:off x="0" y="413510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功能：载入操作系统内核，准备以及进入保护模式</a:t>
            </a:r>
          </a:p>
        </p:txBody>
      </p:sp>
    </p:spTree>
    <p:extLst>
      <p:ext uri="{BB962C8B-B14F-4D97-AF65-F5344CB8AC3E}">
        <p14:creationId xmlns:p14="http://schemas.microsoft.com/office/powerpoint/2010/main" val="234506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892B46CE-6609-4BDC-A55C-B5C422D9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9133"/>
          </a:xfrm>
        </p:spPr>
        <p:txBody>
          <a:bodyPr>
            <a:normAutofit/>
          </a:bodyPr>
          <a:lstStyle/>
          <a:p>
            <a:r>
              <a:rPr lang="zh-CN" altLang="en-US" dirty="0"/>
              <a:t>引导过程 </a:t>
            </a:r>
            <a:r>
              <a:rPr lang="en-US" altLang="zh-CN" dirty="0"/>
              <a:t>– </a:t>
            </a:r>
            <a:r>
              <a:rPr lang="zh-CN" altLang="en-US" dirty="0"/>
              <a:t>内核</a:t>
            </a:r>
            <a:br>
              <a:rPr lang="en-US" altLang="zh-CN" dirty="0"/>
            </a:br>
            <a:r>
              <a:rPr lang="en-US" altLang="zh-CN" sz="2000" dirty="0"/>
              <a:t>Stages of bootstrap - Kernel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A845426-848B-4CFA-A4B8-BEE183F2B235}"/>
              </a:ext>
            </a:extLst>
          </p:cNvPr>
          <p:cNvSpPr txBox="1"/>
          <p:nvPr/>
        </p:nvSpPr>
        <p:spPr>
          <a:xfrm>
            <a:off x="0" y="299041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无硬性大小限制（不能超过磁盘大小）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1B586D4-122C-4DBA-9EBA-2F5D0DE92AF8}"/>
              </a:ext>
            </a:extLst>
          </p:cNvPr>
          <p:cNvSpPr txBox="1"/>
          <p:nvPr/>
        </p:nvSpPr>
        <p:spPr>
          <a:xfrm>
            <a:off x="0" y="1845733"/>
            <a:ext cx="12192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位于次级引导程序之后</a:t>
            </a:r>
            <a:endParaRPr lang="en-US" altLang="zh-CN" sz="3200" b="1" dirty="0"/>
          </a:p>
          <a:p>
            <a:pPr algn="ctr"/>
            <a:r>
              <a:rPr lang="zh-CN" altLang="en-US" b="1" dirty="0"/>
              <a:t>（当然，这并不是绝对的）</a:t>
            </a:r>
            <a:endParaRPr lang="zh-CN" altLang="en-US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35861E4-2F89-486A-A4E1-852AB1B21C47}"/>
              </a:ext>
            </a:extLst>
          </p:cNvPr>
          <p:cNvSpPr txBox="1"/>
          <p:nvPr/>
        </p:nvSpPr>
        <p:spPr>
          <a:xfrm>
            <a:off x="0" y="413510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/>
              <a:t>功能：很多</a:t>
            </a:r>
          </a:p>
        </p:txBody>
      </p:sp>
    </p:spTree>
    <p:extLst>
      <p:ext uri="{BB962C8B-B14F-4D97-AF65-F5344CB8AC3E}">
        <p14:creationId xmlns:p14="http://schemas.microsoft.com/office/powerpoint/2010/main" val="149720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1FE23FD-3131-4B26-B5BB-CC627EE60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9133"/>
          </a:xfrm>
        </p:spPr>
        <p:txBody>
          <a:bodyPr>
            <a:normAutofit/>
          </a:bodyPr>
          <a:lstStyle/>
          <a:p>
            <a:r>
              <a:rPr lang="zh-CN" altLang="en-US" dirty="0"/>
              <a:t>内核</a:t>
            </a:r>
            <a:r>
              <a:rPr lang="en-US" altLang="zh-CN" dirty="0"/>
              <a:t>——</a:t>
            </a:r>
            <a:r>
              <a:rPr lang="zh-CN" altLang="en-US" dirty="0"/>
              <a:t>基本框架</a:t>
            </a:r>
            <a:br>
              <a:rPr lang="en-US" altLang="zh-CN" dirty="0"/>
            </a:br>
            <a:r>
              <a:rPr lang="en-US" altLang="zh-CN" sz="2000" dirty="0"/>
              <a:t>Kernel —— Basic Framework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3719BD9-2568-4630-B5F2-3D914010F088}"/>
              </a:ext>
            </a:extLst>
          </p:cNvPr>
          <p:cNvSpPr/>
          <p:nvPr/>
        </p:nvSpPr>
        <p:spPr>
          <a:xfrm>
            <a:off x="1371601" y="3513667"/>
            <a:ext cx="9101667" cy="457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硬件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4869675-1109-4953-B31A-2EE9BB979D7D}"/>
              </a:ext>
            </a:extLst>
          </p:cNvPr>
          <p:cNvSpPr/>
          <p:nvPr/>
        </p:nvSpPr>
        <p:spPr>
          <a:xfrm>
            <a:off x="1371597" y="4419600"/>
            <a:ext cx="9101667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硬件抽象层（</a:t>
            </a:r>
            <a:r>
              <a:rPr lang="en-US" altLang="zh-CN" dirty="0"/>
              <a:t>HAL</a:t>
            </a:r>
            <a:r>
              <a:rPr lang="zh-CN" altLang="en-US" dirty="0"/>
              <a:t>）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B29965D-EB10-4489-A229-48C78B862651}"/>
              </a:ext>
            </a:extLst>
          </p:cNvPr>
          <p:cNvSpPr/>
          <p:nvPr/>
        </p:nvSpPr>
        <p:spPr>
          <a:xfrm>
            <a:off x="1371597" y="3835400"/>
            <a:ext cx="171026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系统中断向量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C1E6A0F-ECFB-4C76-B79B-DB64B46E9A8A}"/>
              </a:ext>
            </a:extLst>
          </p:cNvPr>
          <p:cNvSpPr/>
          <p:nvPr/>
        </p:nvSpPr>
        <p:spPr>
          <a:xfrm>
            <a:off x="3183466" y="3835400"/>
            <a:ext cx="11683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内存管理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9DD024A-8E0B-4AFB-A02C-27F2248193AE}"/>
              </a:ext>
            </a:extLst>
          </p:cNvPr>
          <p:cNvSpPr/>
          <p:nvPr/>
        </p:nvSpPr>
        <p:spPr>
          <a:xfrm>
            <a:off x="4453464" y="3835400"/>
            <a:ext cx="11683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文件系统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FC21478-AA1E-40E4-ABA0-147EF7A65636}"/>
              </a:ext>
            </a:extLst>
          </p:cNvPr>
          <p:cNvSpPr/>
          <p:nvPr/>
        </p:nvSpPr>
        <p:spPr>
          <a:xfrm>
            <a:off x="5723462" y="3835400"/>
            <a:ext cx="11683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调度系统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D263659-3562-495C-B75C-C33CF2FE1106}"/>
              </a:ext>
            </a:extLst>
          </p:cNvPr>
          <p:cNvSpPr/>
          <p:nvPr/>
        </p:nvSpPr>
        <p:spPr>
          <a:xfrm>
            <a:off x="8263458" y="3835400"/>
            <a:ext cx="2209806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各类驱动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9491BA0-2F6C-477B-8AE4-8D9B96546717}"/>
              </a:ext>
            </a:extLst>
          </p:cNvPr>
          <p:cNvSpPr/>
          <p:nvPr/>
        </p:nvSpPr>
        <p:spPr>
          <a:xfrm>
            <a:off x="6993460" y="3826933"/>
            <a:ext cx="116839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设备管理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20773DF-B9EA-4FE4-B54E-B4C11CDF603E}"/>
              </a:ext>
            </a:extLst>
          </p:cNvPr>
          <p:cNvSpPr/>
          <p:nvPr/>
        </p:nvSpPr>
        <p:spPr>
          <a:xfrm>
            <a:off x="1371596" y="3251200"/>
            <a:ext cx="9101667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系统</a:t>
            </a:r>
            <a:r>
              <a:rPr lang="en-US" altLang="zh-CN" dirty="0"/>
              <a:t>API</a:t>
            </a:r>
            <a:r>
              <a:rPr lang="zh-CN" altLang="en-US" dirty="0"/>
              <a:t>抽象层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1ABA8D-98BF-4AB5-8631-6008A9EB93F3}"/>
              </a:ext>
            </a:extLst>
          </p:cNvPr>
          <p:cNvSpPr/>
          <p:nvPr/>
        </p:nvSpPr>
        <p:spPr>
          <a:xfrm>
            <a:off x="1371596" y="2971800"/>
            <a:ext cx="9101667" cy="457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应用程序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F8A10A0-79A7-4014-80EE-BAEC000D1E44}"/>
              </a:ext>
            </a:extLst>
          </p:cNvPr>
          <p:cNvSpPr/>
          <p:nvPr/>
        </p:nvSpPr>
        <p:spPr>
          <a:xfrm>
            <a:off x="1159934" y="3009899"/>
            <a:ext cx="9575800" cy="209126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5A043CC-E89D-4BF0-BF1F-3947D8AADB1E}"/>
              </a:ext>
            </a:extLst>
          </p:cNvPr>
          <p:cNvSpPr txBox="1"/>
          <p:nvPr/>
        </p:nvSpPr>
        <p:spPr>
          <a:xfrm>
            <a:off x="10735734" y="3009899"/>
            <a:ext cx="461665" cy="1566333"/>
          </a:xfrm>
          <a:prstGeom prst="rect">
            <a:avLst/>
          </a:prstGeom>
          <a:solidFill>
            <a:srgbClr val="00B0F0"/>
          </a:solidFill>
          <a:ln w="38100">
            <a:solidFill>
              <a:srgbClr val="00B0F0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内核（</a:t>
            </a:r>
            <a:r>
              <a:rPr lang="en-US" altLang="zh-CN" dirty="0">
                <a:solidFill>
                  <a:schemeClr val="bg1"/>
                </a:solidFill>
              </a:rPr>
              <a:t>Kernel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7E923F2-CB78-49A0-9546-883BDDA9C931}"/>
              </a:ext>
            </a:extLst>
          </p:cNvPr>
          <p:cNvSpPr txBox="1"/>
          <p:nvPr/>
        </p:nvSpPr>
        <p:spPr>
          <a:xfrm>
            <a:off x="10767367" y="3008673"/>
            <a:ext cx="461665" cy="1675019"/>
          </a:xfrm>
          <a:prstGeom prst="rect">
            <a:avLst/>
          </a:prstGeom>
          <a:solidFill>
            <a:srgbClr val="00B0F0"/>
          </a:solidFill>
          <a:ln w="38100">
            <a:solidFill>
              <a:srgbClr val="00B0F0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操作系统（</a:t>
            </a:r>
            <a:r>
              <a:rPr lang="en-US" altLang="zh-CN" dirty="0">
                <a:solidFill>
                  <a:schemeClr val="bg1"/>
                </a:solidFill>
              </a:rPr>
              <a:t>OS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85779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33333E-6 L 2.91667E-6 -0.09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0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85185E-6 L 2.91667E-6 0.251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6" grpId="0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228</Words>
  <Application>Microsoft Office PowerPoint</Application>
  <PresentationFormat>宽屏</PresentationFormat>
  <Paragraphs>46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等线</vt:lpstr>
      <vt:lpstr>等线 Light</vt:lpstr>
      <vt:lpstr>Arial</vt:lpstr>
      <vt:lpstr>OCR A Extended</vt:lpstr>
      <vt:lpstr>Office 主题​​</vt:lpstr>
      <vt:lpstr>PowerPoint 演示文稿</vt:lpstr>
      <vt:lpstr>引导过程 Stages of bootstrap</vt:lpstr>
      <vt:lpstr>引导过程 – 初级引导 Stages of bootstrap – Primary Bootstrap</vt:lpstr>
      <vt:lpstr>引导过程 – 次级引导 Stages of bootstrap – Secondary Bootstrap</vt:lpstr>
      <vt:lpstr>引导过程 – 内核 Stages of bootstrap - Kernel</vt:lpstr>
      <vt:lpstr>内核——基本框架 Kernel —— Basic Framework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Ivanov Ou</dc:creator>
  <cp:lastModifiedBy>Ou, Zelong</cp:lastModifiedBy>
  <cp:revision>15</cp:revision>
  <dcterms:created xsi:type="dcterms:W3CDTF">2019-10-25T12:25:05Z</dcterms:created>
  <dcterms:modified xsi:type="dcterms:W3CDTF">2020-09-30T02:18:08Z</dcterms:modified>
</cp:coreProperties>
</file>