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C277-0562-4FD9-886E-20EA63421FD5}" type="datetimeFigureOut">
              <a:rPr lang="zh-CN" altLang="en-US" smtClean="0"/>
              <a:t>2017/2/25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729D-7357-44A2-927A-473520B292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944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C277-0562-4FD9-886E-20EA63421FD5}" type="datetimeFigureOut">
              <a:rPr lang="zh-CN" altLang="en-US" smtClean="0"/>
              <a:t>2017/2/25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729D-7357-44A2-927A-473520B292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5883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C277-0562-4FD9-886E-20EA63421FD5}" type="datetimeFigureOut">
              <a:rPr lang="zh-CN" altLang="en-US" smtClean="0"/>
              <a:t>2017/2/25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729D-7357-44A2-927A-473520B292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405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C277-0562-4FD9-886E-20EA63421FD5}" type="datetimeFigureOut">
              <a:rPr lang="zh-CN" altLang="en-US" smtClean="0"/>
              <a:t>2017/2/25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729D-7357-44A2-927A-473520B292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7583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C277-0562-4FD9-886E-20EA63421FD5}" type="datetimeFigureOut">
              <a:rPr lang="zh-CN" altLang="en-US" smtClean="0"/>
              <a:t>2017/2/25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729D-7357-44A2-927A-473520B292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719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C277-0562-4FD9-886E-20EA63421FD5}" type="datetimeFigureOut">
              <a:rPr lang="zh-CN" altLang="en-US" smtClean="0"/>
              <a:t>2017/2/25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729D-7357-44A2-927A-473520B292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0786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C277-0562-4FD9-886E-20EA63421FD5}" type="datetimeFigureOut">
              <a:rPr lang="zh-CN" altLang="en-US" smtClean="0"/>
              <a:t>2017/2/25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729D-7357-44A2-927A-473520B292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1925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C277-0562-4FD9-886E-20EA63421FD5}" type="datetimeFigureOut">
              <a:rPr lang="zh-CN" altLang="en-US" smtClean="0"/>
              <a:t>2017/2/25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729D-7357-44A2-927A-473520B292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3479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C277-0562-4FD9-886E-20EA63421FD5}" type="datetimeFigureOut">
              <a:rPr lang="zh-CN" altLang="en-US" smtClean="0"/>
              <a:t>2017/2/25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729D-7357-44A2-927A-473520B292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2163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C277-0562-4FD9-886E-20EA63421FD5}" type="datetimeFigureOut">
              <a:rPr lang="zh-CN" altLang="en-US" smtClean="0"/>
              <a:t>2017/2/25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729D-7357-44A2-927A-473520B292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905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C277-0562-4FD9-886E-20EA63421FD5}" type="datetimeFigureOut">
              <a:rPr lang="zh-CN" altLang="en-US" smtClean="0"/>
              <a:t>2017/2/25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729D-7357-44A2-927A-473520B292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2380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CC277-0562-4FD9-886E-20EA63421FD5}" type="datetimeFigureOut">
              <a:rPr lang="zh-CN" altLang="en-US" smtClean="0"/>
              <a:t>2017/2/25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6729D-7357-44A2-927A-473520B292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847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an.baidu.com/s/1qYpVmoc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269755" y="5122506"/>
            <a:ext cx="4394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16</a:t>
            </a:r>
            <a:r>
              <a:rPr lang="zh-CN" altLang="en-US" sz="3200" dirty="0">
                <a:solidFill>
                  <a:schemeClr val="bg1"/>
                </a:solidFill>
              </a:rPr>
              <a:t>位实模式下的寻址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241902" y="6150114"/>
            <a:ext cx="18101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OCR A Extended" panose="02010509020102010303" pitchFamily="50" charset="0"/>
              </a:rPr>
              <a:t>EP.2</a:t>
            </a:r>
            <a:endParaRPr lang="zh-CN" altLang="en-US" sz="4000" dirty="0">
              <a:solidFill>
                <a:schemeClr val="bg1"/>
              </a:solidFill>
              <a:latin typeface="OCR A Extended" panose="02010509020102010303" pitchFamily="50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15617" y="2412616"/>
            <a:ext cx="10754138" cy="19738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15617" y="2412616"/>
            <a:ext cx="1075413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/>
              <a:t>课程课件</a:t>
            </a:r>
            <a:endParaRPr lang="en-US" altLang="zh-CN" sz="2800" b="1" dirty="0"/>
          </a:p>
          <a:p>
            <a:pPr algn="ctr"/>
            <a:endParaRPr lang="en-US" altLang="zh-CN" sz="2800" b="1" dirty="0"/>
          </a:p>
          <a:p>
            <a:pPr algn="ctr"/>
            <a:r>
              <a:rPr lang="en-US" altLang="zh-CN" sz="2800" b="1" dirty="0">
                <a:hlinkClick r:id="rId3"/>
              </a:rPr>
              <a:t>http://</a:t>
            </a:r>
            <a:r>
              <a:rPr lang="en-US" altLang="zh-CN" sz="2800" b="1" dirty="0" err="1">
                <a:hlinkClick r:id="rId3"/>
              </a:rPr>
              <a:t>pan.baidu.com</a:t>
            </a:r>
            <a:r>
              <a:rPr lang="en-US" altLang="zh-CN" sz="2800" b="1" dirty="0">
                <a:hlinkClick r:id="rId3"/>
              </a:rPr>
              <a:t>/s/</a:t>
            </a:r>
            <a:r>
              <a:rPr lang="en-US" altLang="zh-CN" sz="2800" b="1" dirty="0" err="1">
                <a:hlinkClick r:id="rId3"/>
              </a:rPr>
              <a:t>1qYpVmoc</a:t>
            </a:r>
            <a:endParaRPr lang="en-US" altLang="zh-CN" sz="2800" b="1" dirty="0"/>
          </a:p>
          <a:p>
            <a:pPr algn="ctr"/>
            <a:r>
              <a:rPr lang="zh-CN" altLang="en-US" sz="2800" b="1" dirty="0"/>
              <a:t>密码：</a:t>
            </a:r>
            <a:r>
              <a:rPr lang="en-US" altLang="zh-CN" sz="2800" b="1" dirty="0"/>
              <a:t>dt43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057712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3.33333E-6 L -0.40899 -0.000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56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 animBg="1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1425" y="2557819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zh-CN" altLang="en-US" sz="8800" dirty="0"/>
              <a:t>什么是</a:t>
            </a:r>
            <a:r>
              <a:rPr lang="en-US" altLang="zh-CN" sz="8800" dirty="0"/>
              <a:t>8086</a:t>
            </a:r>
            <a:r>
              <a:rPr lang="zh-CN" altLang="en-US" sz="8800" dirty="0"/>
              <a:t>？</a:t>
            </a:r>
            <a:br>
              <a:rPr lang="en-US" altLang="zh-CN" sz="8800" dirty="0"/>
            </a:br>
            <a:r>
              <a:rPr lang="en-US" altLang="zh-CN" sz="3200" dirty="0"/>
              <a:t>What is 8086?</a:t>
            </a:r>
            <a:endParaRPr lang="zh-CN" altLang="en-US" sz="32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285" y="1663960"/>
            <a:ext cx="4762500" cy="3810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9289" y="205272"/>
            <a:ext cx="7884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Intel 8086</a:t>
            </a:r>
            <a:r>
              <a:rPr lang="zh-CN" altLang="en-US" sz="2400" dirty="0"/>
              <a:t>是一个由</a:t>
            </a:r>
            <a:r>
              <a:rPr lang="en-US" altLang="zh-CN" sz="2400" dirty="0"/>
              <a:t>Intel</a:t>
            </a:r>
            <a:r>
              <a:rPr lang="zh-CN" altLang="en-US" sz="2400" dirty="0"/>
              <a:t>于</a:t>
            </a:r>
            <a:r>
              <a:rPr lang="en-US" altLang="zh-CN" sz="2400" dirty="0"/>
              <a:t>1978</a:t>
            </a:r>
            <a:r>
              <a:rPr lang="zh-CN" altLang="en-US" sz="2400" dirty="0"/>
              <a:t>年所设计的</a:t>
            </a:r>
            <a:r>
              <a:rPr lang="en-US" altLang="zh-CN" sz="2400" dirty="0"/>
              <a:t>16</a:t>
            </a:r>
            <a:r>
              <a:rPr lang="zh-CN" altLang="en-US" sz="2400" dirty="0"/>
              <a:t>位微处理器芯片，是目前</a:t>
            </a:r>
            <a:r>
              <a:rPr lang="en-US" altLang="zh-CN" sz="2400" dirty="0"/>
              <a:t>x86</a:t>
            </a:r>
            <a:r>
              <a:rPr lang="zh-CN" altLang="en-US" sz="2400" dirty="0"/>
              <a:t>架构的鼻祖。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49288" y="1196879"/>
            <a:ext cx="78843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8086</a:t>
            </a:r>
            <a:r>
              <a:rPr lang="zh-CN" altLang="en-US" sz="2400" dirty="0"/>
              <a:t>是</a:t>
            </a:r>
            <a:r>
              <a:rPr lang="en-US" altLang="zh-CN" sz="2400" dirty="0"/>
              <a:t>Intel</a:t>
            </a:r>
            <a:r>
              <a:rPr lang="zh-CN" altLang="en-US" sz="2400" dirty="0"/>
              <a:t>系列的</a:t>
            </a:r>
            <a:r>
              <a:rPr lang="en-US" altLang="zh-CN" sz="2400" dirty="0"/>
              <a:t>16</a:t>
            </a:r>
            <a:r>
              <a:rPr lang="zh-CN" altLang="en-US" sz="2400" dirty="0"/>
              <a:t>位微处理器，芯片上有</a:t>
            </a:r>
            <a:r>
              <a:rPr lang="en-US" altLang="zh-CN" sz="2400" dirty="0"/>
              <a:t>4</a:t>
            </a:r>
            <a:r>
              <a:rPr lang="zh-CN" altLang="en-US" sz="2400" dirty="0"/>
              <a:t>万个晶体管，采用 </a:t>
            </a:r>
            <a:r>
              <a:rPr lang="en-US" altLang="zh-CN" sz="2400" dirty="0"/>
              <a:t>HMOS</a:t>
            </a:r>
            <a:r>
              <a:rPr lang="zh-CN" altLang="en-US" sz="2400" dirty="0"/>
              <a:t>工艺制造，用单一的</a:t>
            </a:r>
            <a:r>
              <a:rPr lang="en-US" altLang="zh-CN" sz="2400" dirty="0"/>
              <a:t>+5V</a:t>
            </a:r>
            <a:r>
              <a:rPr lang="zh-CN" altLang="en-US" sz="2400" dirty="0"/>
              <a:t>电源，时钟频率为</a:t>
            </a:r>
            <a:r>
              <a:rPr lang="en-US" altLang="zh-CN" sz="2400" dirty="0"/>
              <a:t>4.77MHz~10MHz</a:t>
            </a:r>
            <a:r>
              <a:rPr lang="zh-CN" altLang="en-US" sz="2400" dirty="0"/>
              <a:t>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49288" y="2557819"/>
            <a:ext cx="59249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8086</a:t>
            </a:r>
            <a:r>
              <a:rPr lang="zh-CN" altLang="en-US" sz="2400" dirty="0"/>
              <a:t>有</a:t>
            </a:r>
            <a:r>
              <a:rPr lang="en-US" altLang="zh-CN" sz="2400" dirty="0"/>
              <a:t>16</a:t>
            </a:r>
            <a:r>
              <a:rPr lang="zh-CN" altLang="en-US" sz="2400" dirty="0"/>
              <a:t>根数据线和</a:t>
            </a:r>
            <a:r>
              <a:rPr lang="en-US" altLang="zh-CN" sz="2400" dirty="0"/>
              <a:t>20</a:t>
            </a:r>
            <a:r>
              <a:rPr lang="zh-CN" altLang="en-US" sz="2400" dirty="0"/>
              <a:t>根地址线，它既能处理</a:t>
            </a:r>
            <a:r>
              <a:rPr lang="en-US" altLang="zh-CN" sz="2400" dirty="0"/>
              <a:t>16</a:t>
            </a:r>
            <a:r>
              <a:rPr lang="zh-CN" altLang="en-US" sz="2400" dirty="0"/>
              <a:t>位数据，也能处理</a:t>
            </a:r>
            <a:r>
              <a:rPr lang="en-US" altLang="zh-CN" sz="2400" dirty="0"/>
              <a:t>8</a:t>
            </a:r>
            <a:r>
              <a:rPr lang="zh-CN" altLang="en-US" sz="2400" dirty="0"/>
              <a:t>位数据。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49288" y="3576912"/>
            <a:ext cx="72498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Intel 8086</a:t>
            </a:r>
            <a:r>
              <a:rPr lang="zh-CN" altLang="en-US" sz="2400" dirty="0"/>
              <a:t>拥有四个</a:t>
            </a:r>
            <a:r>
              <a:rPr lang="en-US" altLang="zh-CN" sz="2400" dirty="0"/>
              <a:t>16</a:t>
            </a:r>
            <a:r>
              <a:rPr lang="zh-CN" altLang="en-US" sz="2400" dirty="0"/>
              <a:t>位的通用寄存器，也能够当作八个</a:t>
            </a:r>
            <a:r>
              <a:rPr lang="en-US" altLang="zh-CN" sz="2400" dirty="0"/>
              <a:t>8</a:t>
            </a:r>
            <a:r>
              <a:rPr lang="zh-CN" altLang="en-US" sz="2400" dirty="0"/>
              <a:t>位寄存器来存取，以及四个</a:t>
            </a:r>
            <a:r>
              <a:rPr lang="en-US" altLang="zh-CN" sz="2400" dirty="0"/>
              <a:t>16</a:t>
            </a:r>
            <a:r>
              <a:rPr lang="zh-CN" altLang="en-US" sz="2400" dirty="0"/>
              <a:t>位索引寄存器（包含了堆栈指标）</a:t>
            </a:r>
            <a:r>
              <a:rPr lang="zh-CN" altLang="en-US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567733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altLang="zh-CN" dirty="0"/>
              <a:t>8086 —— </a:t>
            </a:r>
            <a:r>
              <a:rPr lang="zh-CN" altLang="en-US" dirty="0"/>
              <a:t>经典的</a:t>
            </a:r>
            <a:r>
              <a:rPr lang="en-US" altLang="zh-CN" dirty="0"/>
              <a:t>16</a:t>
            </a:r>
            <a:r>
              <a:rPr lang="zh-CN" altLang="en-US" dirty="0"/>
              <a:t>位环境</a:t>
            </a:r>
            <a:br>
              <a:rPr lang="en-US" altLang="zh-CN" dirty="0"/>
            </a:br>
            <a:r>
              <a:rPr lang="en-US" altLang="zh-CN" sz="2000" dirty="0"/>
              <a:t>8086 —— A classic 16 bit runtime environment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0" y="1325564"/>
                <a:ext cx="10515600" cy="3414388"/>
              </a:xfrm>
            </p:spPr>
            <p:txBody>
              <a:bodyPr>
                <a:normAutofit/>
              </a:bodyPr>
              <a:lstStyle/>
              <a:p>
                <a:r>
                  <a:rPr lang="zh-CN" altLang="en-US" sz="2000" dirty="0"/>
                  <a:t>我们知道，</a:t>
                </a:r>
                <a:r>
                  <a:rPr lang="en-US" altLang="zh-CN" sz="2000" dirty="0"/>
                  <a:t>8086CPU</a:t>
                </a:r>
                <a:r>
                  <a:rPr lang="zh-CN" altLang="en-US" sz="2000" dirty="0"/>
                  <a:t>有</a:t>
                </a:r>
                <a:r>
                  <a:rPr lang="en-US" altLang="zh-CN" sz="2000" dirty="0"/>
                  <a:t>20</a:t>
                </a:r>
                <a:r>
                  <a:rPr lang="zh-CN" altLang="en-US" sz="2000" dirty="0"/>
                  <a:t>根地址总线，根据前面的公式，</a:t>
                </a:r>
                <a:r>
                  <a:rPr lang="en-US" altLang="zh-CN" sz="2000" dirty="0"/>
                  <a:t>8086</a:t>
                </a:r>
                <a:r>
                  <a:rPr lang="zh-CN" altLang="en-US" sz="2000" dirty="0"/>
                  <a:t>可以最大支持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sup>
                    </m:sSup>
                    <m:r>
                      <a:rPr lang="zh-CN" altLang="en-US" sz="2000" i="1">
                        <a:latin typeface="Cambria Math" panose="02040503050406030204" pitchFamily="18" charset="0"/>
                      </a:rPr>
                      <m:t>的</m:t>
                    </m:r>
                  </m:oMath>
                </a14:m>
                <a:r>
                  <a:rPr lang="zh-CN" altLang="en-US" sz="2000" dirty="0"/>
                  <a:t>内存单元，即</a:t>
                </a:r>
                <a:r>
                  <a:rPr lang="en-US" altLang="zh-CN" sz="2000" dirty="0"/>
                  <a:t>1048576B=1024KB=1MB</a:t>
                </a:r>
                <a:r>
                  <a:rPr lang="zh-CN" altLang="en-US" sz="2000" dirty="0"/>
                  <a:t>的内存大小。</a:t>
                </a:r>
                <a:endParaRPr lang="en-US" altLang="zh-CN" sz="2000" dirty="0"/>
              </a:p>
              <a:p>
                <a:endParaRPr lang="en-US" altLang="zh-CN" sz="2000" dirty="0"/>
              </a:p>
              <a:p>
                <a:r>
                  <a:rPr lang="zh-CN" altLang="en-US" sz="2000" dirty="0"/>
                  <a:t>通过前面的介绍，我们也知道，</a:t>
                </a:r>
                <a:r>
                  <a:rPr lang="en-US" altLang="zh-CN" sz="2000" dirty="0"/>
                  <a:t>8086CPU</a:t>
                </a:r>
                <a:r>
                  <a:rPr lang="zh-CN" altLang="en-US" sz="2000" dirty="0"/>
                  <a:t>用的是</a:t>
                </a:r>
                <a:r>
                  <a:rPr lang="en-US" altLang="zh-CN" sz="2000" dirty="0"/>
                  <a:t>16</a:t>
                </a:r>
                <a:r>
                  <a:rPr lang="zh-CN" altLang="en-US" sz="2000" dirty="0"/>
                  <a:t>位寄存器，也就是说，他只支持</a:t>
                </a:r>
                <a:r>
                  <a:rPr lang="en-US" altLang="zh-CN" sz="2000" dirty="0"/>
                  <a:t>16</a:t>
                </a:r>
                <a:r>
                  <a:rPr lang="zh-CN" altLang="en-US" sz="2000" dirty="0"/>
                  <a:t>位环境。直到目前为止，几乎所有的主流</a:t>
                </a:r>
                <a:r>
                  <a:rPr lang="en-US" altLang="zh-CN" sz="2000" dirty="0"/>
                  <a:t>CPU</a:t>
                </a:r>
                <a:r>
                  <a:rPr lang="zh-CN" altLang="en-US" sz="2000" dirty="0"/>
                  <a:t>（不管</a:t>
                </a:r>
                <a:r>
                  <a:rPr lang="en-US" altLang="zh-CN" sz="2000" dirty="0"/>
                  <a:t>32</a:t>
                </a:r>
                <a:r>
                  <a:rPr lang="zh-CN" altLang="en-US" sz="2000" dirty="0"/>
                  <a:t>位的也好，</a:t>
                </a:r>
                <a:r>
                  <a:rPr lang="en-US" altLang="zh-CN" sz="2000" dirty="0"/>
                  <a:t>64</a:t>
                </a:r>
                <a:r>
                  <a:rPr lang="zh-CN" altLang="en-US" sz="2000" dirty="0"/>
                  <a:t>位的也好）在加电后，都是位于</a:t>
                </a:r>
                <a:r>
                  <a:rPr lang="en-US" altLang="zh-CN" sz="2000" dirty="0"/>
                  <a:t>16</a:t>
                </a:r>
                <a:r>
                  <a:rPr lang="zh-CN" altLang="en-US" sz="2000" dirty="0"/>
                  <a:t>位环境下的，而这个环境我们称之为</a:t>
                </a:r>
                <a:r>
                  <a:rPr lang="zh-CN" altLang="en-US" sz="2000" b="1" dirty="0"/>
                  <a:t>“实模式”</a:t>
                </a:r>
                <a:r>
                  <a:rPr lang="zh-CN" altLang="en-US" sz="2000" dirty="0"/>
                  <a:t>。</a:t>
                </a:r>
                <a:endParaRPr lang="en-US" altLang="zh-CN" sz="2000" dirty="0"/>
              </a:p>
              <a:p>
                <a:r>
                  <a:rPr lang="zh-CN" altLang="en-US" sz="2000" dirty="0"/>
                  <a:t>在实模式下</a:t>
                </a:r>
                <a:r>
                  <a:rPr lang="en-US" altLang="zh-CN" sz="2000" dirty="0"/>
                  <a:t>…</a:t>
                </a:r>
              </a:p>
              <a:p>
                <a:pPr lvl="7"/>
                <a:r>
                  <a:rPr lang="zh-CN" altLang="en-US" b="1" dirty="0"/>
                  <a:t>最大的寻址能力只有</a:t>
                </a:r>
                <a:r>
                  <a:rPr lang="en-US" altLang="zh-CN" b="1" dirty="0"/>
                  <a:t>1MB</a:t>
                </a:r>
              </a:p>
              <a:p>
                <a:pPr lvl="7"/>
                <a:r>
                  <a:rPr lang="zh-CN" altLang="en-US" b="1" dirty="0"/>
                  <a:t>是真正自由的模式，用户可以对</a:t>
                </a:r>
                <a:r>
                  <a:rPr lang="en-US" altLang="zh-CN" b="1" dirty="0"/>
                  <a:t>CPU</a:t>
                </a:r>
                <a:r>
                  <a:rPr lang="zh-CN" altLang="en-US" b="1" dirty="0"/>
                  <a:t>以及其他器件进行任意操作。</a:t>
                </a:r>
                <a:endParaRPr lang="en-US" altLang="zh-CN" b="1" dirty="0"/>
              </a:p>
              <a:p>
                <a:pPr lvl="7"/>
                <a:r>
                  <a:rPr lang="zh-CN" altLang="en-US" b="1" dirty="0"/>
                  <a:t>通常用于系统引导部分的加载，以及内核的读取。</a:t>
                </a:r>
                <a:endParaRPr lang="en-US" altLang="zh-CN" b="1" dirty="0"/>
              </a:p>
              <a:p>
                <a:pPr lvl="1" algn="ctr"/>
                <a:endParaRPr lang="zh-CN" altLang="en-US" sz="16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325564"/>
                <a:ext cx="10515600" cy="3414388"/>
              </a:xfrm>
              <a:blipFill>
                <a:blip r:embed="rId3"/>
                <a:stretch>
                  <a:fillRect l="-522" t="-1783" r="-29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/>
              <p:cNvSpPr txBox="1"/>
              <p:nvPr/>
            </p:nvSpPr>
            <p:spPr>
              <a:xfrm>
                <a:off x="74645" y="5234474"/>
                <a:ext cx="1203066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/>
                  <a:t>	</a:t>
                </a:r>
                <a:r>
                  <a:rPr lang="zh-CN" altLang="en-US" sz="2400" dirty="0"/>
                  <a:t>不难发现，</a:t>
                </a:r>
                <a:r>
                  <a:rPr lang="en-US" altLang="zh-CN" sz="2400" dirty="0"/>
                  <a:t>8086</a:t>
                </a:r>
                <a:r>
                  <a:rPr lang="zh-CN" altLang="en-US" sz="2400" dirty="0"/>
                  <a:t>是</a:t>
                </a:r>
                <a:r>
                  <a:rPr lang="en-US" altLang="zh-CN" sz="2400" dirty="0"/>
                  <a:t>16</a:t>
                </a:r>
                <a:r>
                  <a:rPr lang="zh-CN" altLang="en-US" sz="2400" dirty="0"/>
                  <a:t>位模式的，所以地址和数据也都是</a:t>
                </a:r>
                <a:r>
                  <a:rPr lang="en-US" altLang="zh-CN" sz="2400" dirty="0"/>
                  <a:t>16</a:t>
                </a:r>
                <a:r>
                  <a:rPr lang="zh-CN" altLang="en-US" sz="2400" dirty="0"/>
                  <a:t>位的。但前面不是说</a:t>
                </a:r>
                <a:r>
                  <a:rPr lang="en-US" altLang="zh-CN" sz="2400" dirty="0"/>
                  <a:t>8086</a:t>
                </a:r>
                <a:r>
                  <a:rPr lang="zh-CN" altLang="en-US" sz="2400" dirty="0"/>
                  <a:t>有</a:t>
                </a:r>
                <a:r>
                  <a:rPr lang="en-US" altLang="zh-CN" sz="2400" dirty="0"/>
                  <a:t>20</a:t>
                </a:r>
                <a:r>
                  <a:rPr lang="zh-CN" altLang="en-US" sz="2400" dirty="0"/>
                  <a:t>条地址总线吗？那</a:t>
                </a:r>
                <a:r>
                  <a:rPr lang="en-US" altLang="zh-CN" sz="2400" dirty="0"/>
                  <a:t>16</a:t>
                </a:r>
                <a:r>
                  <a:rPr lang="zh-CN" altLang="en-US" sz="2400" dirty="0"/>
                  <a:t>位怎么可能满足</a:t>
                </a:r>
                <a:r>
                  <a:rPr lang="en-US" altLang="zh-CN" sz="2400" dirty="0"/>
                  <a:t>20</a:t>
                </a:r>
                <a:r>
                  <a:rPr lang="zh-CN" altLang="en-US" sz="2400" dirty="0"/>
                  <a:t>条地址总线的需求？</a:t>
                </a:r>
                <a:r>
                  <a:rPr lang="en-US" altLang="zh-CN" sz="2400" dirty="0"/>
                  <a:t>16</a:t>
                </a:r>
                <a:r>
                  <a:rPr lang="zh-CN" altLang="en-US" sz="2400" dirty="0"/>
                  <a:t>位不就意味着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sup>
                    </m:sSup>
                    <m:r>
                      <a:rPr lang="en-US" altLang="zh-CN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65536</m:t>
                    </m:r>
                    <m:r>
                      <m:rPr>
                        <m:sty m:val="p"/>
                      </m:rPr>
                      <a:rPr lang="en-US" altLang="zh-CN" sz="2400" b="0" i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US" altLang="zh-CN" sz="2400" b="0" i="0" smtClean="0">
                        <a:latin typeface="Cambria Math" panose="02040503050406030204" pitchFamily="18" charset="0"/>
                      </a:rPr>
                      <m:t>=64</m:t>
                    </m:r>
                    <m:r>
                      <m:rPr>
                        <m:sty m:val="p"/>
                      </m:rPr>
                      <a:rPr lang="en-US" altLang="zh-CN" sz="2400" b="0" i="0" smtClean="0">
                        <a:latin typeface="Cambria Math" panose="02040503050406030204" pitchFamily="18" charset="0"/>
                      </a:rPr>
                      <m:t>KB</m:t>
                    </m:r>
                  </m:oMath>
                </a14:m>
                <a:r>
                  <a:rPr lang="zh-CN" altLang="en-US" sz="2400" dirty="0"/>
                  <a:t>的寻址范围吗？哪来的</a:t>
                </a:r>
                <a:r>
                  <a:rPr lang="en-US" altLang="zh-CN" sz="2400" dirty="0"/>
                  <a:t>1MB</a:t>
                </a:r>
                <a:r>
                  <a:rPr lang="zh-CN" altLang="en-US" sz="2400" dirty="0"/>
                  <a:t>？</a:t>
                </a:r>
              </a:p>
            </p:txBody>
          </p:sp>
        </mc:Choice>
        <mc:Fallback xmlns=""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45" y="5234474"/>
                <a:ext cx="12030669" cy="1200329"/>
              </a:xfrm>
              <a:prstGeom prst="rect">
                <a:avLst/>
              </a:prstGeom>
              <a:blipFill>
                <a:blip r:embed="rId4"/>
                <a:stretch>
                  <a:fillRect l="-760" t="-3553" b="-111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233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altLang="zh-CN" dirty="0"/>
              <a:t>8086CPU</a:t>
            </a:r>
            <a:r>
              <a:rPr lang="zh-CN" altLang="en-US" dirty="0"/>
              <a:t>的寻址方法</a:t>
            </a:r>
            <a:br>
              <a:rPr lang="en-US" altLang="zh-CN" dirty="0"/>
            </a:br>
            <a:r>
              <a:rPr lang="en-US" altLang="zh-CN" sz="2000" dirty="0"/>
              <a:t>How dose the 8086CPU can Access the memory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0" y="1240971"/>
            <a:ext cx="11831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为了解决在</a:t>
            </a:r>
            <a:r>
              <a:rPr lang="en-US" altLang="zh-CN" dirty="0"/>
              <a:t>16</a:t>
            </a:r>
            <a:r>
              <a:rPr lang="zh-CN" altLang="en-US" dirty="0"/>
              <a:t>位下面进行</a:t>
            </a:r>
            <a:r>
              <a:rPr lang="en-US" altLang="zh-CN" dirty="0"/>
              <a:t>20</a:t>
            </a:r>
            <a:r>
              <a:rPr lang="zh-CN" altLang="en-US" dirty="0"/>
              <a:t>位寻址的问题。</a:t>
            </a:r>
            <a:r>
              <a:rPr lang="en-US" altLang="zh-CN" dirty="0"/>
              <a:t>Intel</a:t>
            </a:r>
            <a:r>
              <a:rPr lang="zh-CN" altLang="en-US" dirty="0"/>
              <a:t>引入了</a:t>
            </a:r>
            <a:r>
              <a:rPr lang="zh-CN" altLang="en-US" b="1" dirty="0"/>
              <a:t>段地址</a:t>
            </a:r>
            <a:r>
              <a:rPr lang="zh-CN" altLang="en-US" dirty="0"/>
              <a:t>和</a:t>
            </a:r>
            <a:r>
              <a:rPr lang="zh-CN" altLang="en-US" b="1" dirty="0"/>
              <a:t>偏移地址</a:t>
            </a:r>
            <a:r>
              <a:rPr lang="zh-CN" altLang="en-US" dirty="0"/>
              <a:t>的概念。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b="1" dirty="0"/>
              <a:t>我们如何理解这两个概念？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4563" y="2256634"/>
            <a:ext cx="11066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我们已经知道，内存空间就像是一个各个小屋子，里面的人就是数据。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而这两个概念就是将他们划分归类。所以，这在这个概念里</a:t>
            </a:r>
            <a:r>
              <a:rPr lang="en-US" altLang="zh-CN" dirty="0"/>
              <a:t>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zh-CN" altLang="en-US" dirty="0"/>
              <a:t>段地址就好比是一座座居民楼的编号。</a:t>
            </a:r>
            <a:endParaRPr lang="en-US" altLang="zh-CN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zh-CN" altLang="en-US" dirty="0"/>
              <a:t>偏移地址就好比是里面的房号。</a:t>
            </a:r>
            <a:endParaRPr lang="en-US" altLang="zh-CN" dirty="0"/>
          </a:p>
        </p:txBody>
      </p:sp>
      <p:sp>
        <p:nvSpPr>
          <p:cNvPr id="7" name="文本框 6"/>
          <p:cNvSpPr txBox="1"/>
          <p:nvPr/>
        </p:nvSpPr>
        <p:spPr>
          <a:xfrm>
            <a:off x="0" y="3492911"/>
            <a:ext cx="4861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b="1" dirty="0"/>
              <a:t>来看看一个更形象的类比。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354563" y="3954576"/>
            <a:ext cx="110661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假如你要去拜访一个多年不见的朋友，你到达他的小区里时，他告诉你最南边的是</a:t>
            </a:r>
            <a:r>
              <a:rPr lang="en-US" altLang="zh-CN" dirty="0"/>
              <a:t>0</a:t>
            </a:r>
            <a:r>
              <a:rPr lang="zh-CN" altLang="en-US" dirty="0"/>
              <a:t>号房，然后他住在第</a:t>
            </a:r>
            <a:r>
              <a:rPr lang="en-US" altLang="zh-CN" dirty="0"/>
              <a:t>23333</a:t>
            </a:r>
            <a:r>
              <a:rPr lang="zh-CN" altLang="en-US" dirty="0"/>
              <a:t>号房。是不是觉得很麻烦？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但如果我们引入段地址的概念的话，那么就会变成：他住在第</a:t>
            </a:r>
            <a:r>
              <a:rPr lang="en-US" altLang="zh-CN" dirty="0"/>
              <a:t>4</a:t>
            </a:r>
            <a:r>
              <a:rPr lang="zh-CN" altLang="en-US" dirty="0"/>
              <a:t>栋的</a:t>
            </a:r>
            <a:r>
              <a:rPr lang="en-US" altLang="zh-CN" dirty="0"/>
              <a:t>1401</a:t>
            </a:r>
            <a:r>
              <a:rPr lang="zh-CN" altLang="en-US" dirty="0"/>
              <a:t>房。这是不是就方便多了？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在</a:t>
            </a:r>
            <a:r>
              <a:rPr lang="en-US" altLang="zh-CN" dirty="0"/>
              <a:t>16</a:t>
            </a:r>
            <a:r>
              <a:rPr lang="zh-CN" altLang="en-US" dirty="0"/>
              <a:t>位模式下的内存中也是如此。内存是按一段一段来分的（一栋一栋的楼房），然后每段里又有若干个内存空间（一间间的房子）。</a:t>
            </a:r>
            <a:endParaRPr lang="en-US" altLang="zh-CN" dirty="0"/>
          </a:p>
        </p:txBody>
      </p:sp>
      <p:sp>
        <p:nvSpPr>
          <p:cNvPr id="2" name="文本框 1"/>
          <p:cNvSpPr txBox="1"/>
          <p:nvPr/>
        </p:nvSpPr>
        <p:spPr>
          <a:xfrm>
            <a:off x="2430624" y="5975682"/>
            <a:ext cx="7662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在这里，</a:t>
            </a:r>
            <a:r>
              <a:rPr lang="en-US" altLang="zh-CN" sz="2400" b="1" dirty="0"/>
              <a:t>4</a:t>
            </a:r>
            <a:r>
              <a:rPr lang="zh-CN" altLang="en-US" sz="2400" b="1" dirty="0"/>
              <a:t>栋就是段地址，</a:t>
            </a:r>
            <a:r>
              <a:rPr lang="en-US" altLang="zh-CN" sz="2400" b="1" dirty="0"/>
              <a:t>1401</a:t>
            </a:r>
            <a:r>
              <a:rPr lang="zh-CN" altLang="en-US" sz="2400" b="1" dirty="0"/>
              <a:t>房就是偏移地址。</a:t>
            </a:r>
          </a:p>
        </p:txBody>
      </p:sp>
    </p:spTree>
    <p:extLst>
      <p:ext uri="{BB962C8B-B14F-4D97-AF65-F5344CB8AC3E}">
        <p14:creationId xmlns:p14="http://schemas.microsoft.com/office/powerpoint/2010/main" val="3492462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altLang="zh-CN" dirty="0"/>
              <a:t>8086CPU</a:t>
            </a:r>
            <a:r>
              <a:rPr lang="zh-CN" altLang="en-US" dirty="0"/>
              <a:t>的寻址方法</a:t>
            </a:r>
            <a:br>
              <a:rPr lang="en-US" altLang="zh-CN" dirty="0"/>
            </a:br>
            <a:r>
              <a:rPr lang="en-US" altLang="zh-CN" sz="2000" dirty="0"/>
              <a:t>How dose the 8086CPU can Access the memory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0" y="1258349"/>
            <a:ext cx="7222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000" b="1" dirty="0"/>
              <a:t>来看看段地址和偏移地址在</a:t>
            </a:r>
            <a:r>
              <a:rPr lang="en-US" altLang="zh-CN" sz="2000" b="1" dirty="0"/>
              <a:t>8086</a:t>
            </a:r>
            <a:r>
              <a:rPr lang="zh-CN" altLang="en-US" sz="2000" b="1" dirty="0"/>
              <a:t>中的应用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87897" y="1658459"/>
            <a:ext cx="10612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首先，我们已经很形象的理解了这两个地址的概念了。现在，我们就基于这两个概念来给大家说说，</a:t>
            </a:r>
            <a:r>
              <a:rPr lang="en-US" altLang="zh-CN" dirty="0"/>
              <a:t>8086CPU</a:t>
            </a:r>
            <a:r>
              <a:rPr lang="zh-CN" altLang="en-US" dirty="0"/>
              <a:t>是如何利用</a:t>
            </a:r>
            <a:r>
              <a:rPr lang="en-US" altLang="zh-CN" dirty="0"/>
              <a:t>16</a:t>
            </a:r>
            <a:r>
              <a:rPr lang="zh-CN" altLang="en-US" dirty="0"/>
              <a:t>位来时线</a:t>
            </a:r>
            <a:r>
              <a:rPr lang="en-US" altLang="zh-CN" dirty="0"/>
              <a:t>20</a:t>
            </a:r>
            <a:r>
              <a:rPr lang="zh-CN" altLang="en-US" dirty="0"/>
              <a:t>位的</a:t>
            </a:r>
            <a:r>
              <a:rPr lang="en-US" altLang="zh-CN" dirty="0"/>
              <a:t>1MB</a:t>
            </a:r>
            <a:r>
              <a:rPr lang="zh-CN" altLang="en-US" dirty="0"/>
              <a:t>寻址的。</a:t>
            </a:r>
          </a:p>
        </p:txBody>
      </p:sp>
      <p:sp>
        <p:nvSpPr>
          <p:cNvPr id="7" name="矩形 6"/>
          <p:cNvSpPr/>
          <p:nvPr/>
        </p:nvSpPr>
        <p:spPr>
          <a:xfrm>
            <a:off x="1124125" y="2583913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652632" y="2583912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181139" y="2583912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709646" y="2583913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238153" y="2583912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5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766660" y="2583912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……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矩形 13"/>
              <p:cNvSpPr/>
              <p:nvPr/>
            </p:nvSpPr>
            <p:spPr>
              <a:xfrm>
                <a:off x="4295167" y="2583913"/>
                <a:ext cx="528507" cy="46139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4" name="矩形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5167" y="2583913"/>
                <a:ext cx="528507" cy="461395"/>
              </a:xfrm>
              <a:prstGeom prst="rect">
                <a:avLst/>
              </a:prstGeom>
              <a:blipFill>
                <a:blip r:embed="rId3"/>
                <a:stretch>
                  <a:fillRect l="-11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9"/>
              <p:cNvSpPr txBox="1"/>
              <p:nvPr/>
            </p:nvSpPr>
            <p:spPr>
              <a:xfrm>
                <a:off x="478173" y="3196206"/>
                <a:ext cx="1128023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/>
                  <a:t>一个</a:t>
                </a:r>
                <a:r>
                  <a:rPr lang="en-US" altLang="zh-CN" dirty="0"/>
                  <a:t>16</a:t>
                </a:r>
                <a:r>
                  <a:rPr lang="zh-CN" altLang="en-US" dirty="0"/>
                  <a:t>位地址可访问的范围，即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sup>
                    </m:sSup>
                  </m:oMath>
                </a14:m>
                <a:r>
                  <a:rPr lang="zh-CN" altLang="en-US" dirty="0"/>
                  <a:t>字节，</a:t>
                </a:r>
                <a:r>
                  <a:rPr lang="en-US" altLang="zh-CN" dirty="0"/>
                  <a:t>64KB</a:t>
                </a:r>
                <a:r>
                  <a:rPr lang="zh-CN" altLang="en-US" dirty="0"/>
                  <a:t>。可以看到，这是非常的低效率的，才六十四</a:t>
                </a:r>
                <a:r>
                  <a:rPr lang="en-US" altLang="zh-CN" dirty="0"/>
                  <a:t>KB</a:t>
                </a:r>
                <a:r>
                  <a:rPr lang="zh-CN" altLang="en-US" dirty="0"/>
                  <a:t>，能干啥？</a:t>
                </a:r>
                <a:endParaRPr lang="en-US" altLang="zh-CN" dirty="0"/>
              </a:p>
              <a:p>
                <a:r>
                  <a:rPr lang="zh-CN" altLang="en-US" dirty="0"/>
                  <a:t>对不对？</a:t>
                </a:r>
              </a:p>
            </p:txBody>
          </p:sp>
        </mc:Choice>
        <mc:Fallback xmlns="">
          <p:sp>
            <p:nvSpPr>
              <p:cNvPr id="20" name="文本框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173" y="3196206"/>
                <a:ext cx="11280238" cy="646331"/>
              </a:xfrm>
              <a:prstGeom prst="rect">
                <a:avLst/>
              </a:prstGeom>
              <a:blipFill>
                <a:blip r:embed="rId4"/>
                <a:stretch>
                  <a:fillRect l="-432"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/>
          <p:cNvSpPr txBox="1"/>
          <p:nvPr/>
        </p:nvSpPr>
        <p:spPr>
          <a:xfrm>
            <a:off x="241479" y="3993435"/>
            <a:ext cx="11516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但是，如果我们用两个</a:t>
            </a:r>
            <a:r>
              <a:rPr lang="en-US" altLang="zh-CN" dirty="0"/>
              <a:t>16</a:t>
            </a:r>
            <a:r>
              <a:rPr lang="zh-CN" altLang="en-US" dirty="0"/>
              <a:t>位数据去表示地址的话，或许情况就大不相同了，这也是</a:t>
            </a:r>
            <a:r>
              <a:rPr lang="en-US" altLang="zh-CN" dirty="0"/>
              <a:t>8086CPU</a:t>
            </a:r>
            <a:r>
              <a:rPr lang="zh-CN" altLang="en-US" dirty="0"/>
              <a:t>的工程师所想的。</a:t>
            </a:r>
            <a:endParaRPr lang="en-US" altLang="zh-CN" dirty="0"/>
          </a:p>
          <a:p>
            <a:r>
              <a:rPr lang="zh-CN" altLang="en-US" dirty="0"/>
              <a:t>我们来看看段地址和偏移地址：</a:t>
            </a:r>
          </a:p>
        </p:txBody>
      </p:sp>
      <p:sp>
        <p:nvSpPr>
          <p:cNvPr id="15" name="矩形 14"/>
          <p:cNvSpPr/>
          <p:nvPr/>
        </p:nvSpPr>
        <p:spPr>
          <a:xfrm>
            <a:off x="2973899" y="4976295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502406" y="4976294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4030913" y="4976294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559420" y="4976295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6493415" y="4976294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7021922" y="4976293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7550429" y="4976293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8078936" y="4976294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5410980" y="4795712"/>
            <a:ext cx="643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/>
              <a:t>：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116687" y="5626709"/>
            <a:ext cx="1815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段地址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642468" y="5626709"/>
            <a:ext cx="1815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偏移地址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879578" y="5626709"/>
            <a:ext cx="1815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比</a:t>
            </a:r>
          </a:p>
        </p:txBody>
      </p:sp>
    </p:spTree>
    <p:extLst>
      <p:ext uri="{BB962C8B-B14F-4D97-AF65-F5344CB8AC3E}">
        <p14:creationId xmlns:p14="http://schemas.microsoft.com/office/powerpoint/2010/main" val="4152195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20" grpId="0"/>
      <p:bldP spid="3" grpId="0"/>
      <p:bldP spid="15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10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altLang="zh-CN" dirty="0"/>
              <a:t>8086CPU</a:t>
            </a:r>
            <a:r>
              <a:rPr lang="zh-CN" altLang="en-US" dirty="0"/>
              <a:t>的寻址方法</a:t>
            </a:r>
            <a:br>
              <a:rPr lang="en-US" altLang="zh-CN" dirty="0"/>
            </a:br>
            <a:r>
              <a:rPr lang="en-US" altLang="zh-CN" sz="2000" dirty="0"/>
              <a:t>How dose the 8086CPU can Access the memory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0" y="1311723"/>
            <a:ext cx="93371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b="1" dirty="0"/>
              <a:t>我们真的能够通过这种方式寻址到</a:t>
            </a:r>
            <a:r>
              <a:rPr lang="en-US" altLang="zh-CN" sz="2800" b="1" dirty="0"/>
              <a:t>1MB</a:t>
            </a:r>
            <a:r>
              <a:rPr lang="zh-CN" altLang="en-US" sz="2800" b="1" dirty="0"/>
              <a:t>的内存吗？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15910" y="1996225"/>
            <a:ext cx="12076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我们不妨来看一下：内存是分段的，每个段有若干个内存空间。已知段地址就是这些内存段的编号，偏移地址就是段内空间的编号。我们就有了这样一个图景：</a:t>
            </a:r>
          </a:p>
        </p:txBody>
      </p:sp>
      <p:sp>
        <p:nvSpPr>
          <p:cNvPr id="8" name="矩形 7"/>
          <p:cNvSpPr/>
          <p:nvPr/>
        </p:nvSpPr>
        <p:spPr>
          <a:xfrm>
            <a:off x="1002406" y="2803838"/>
            <a:ext cx="10303098" cy="1700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002406" y="2862856"/>
            <a:ext cx="163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内存</a:t>
            </a:r>
          </a:p>
        </p:txBody>
      </p:sp>
      <p:sp>
        <p:nvSpPr>
          <p:cNvPr id="10" name="矩形 9"/>
          <p:cNvSpPr/>
          <p:nvPr/>
        </p:nvSpPr>
        <p:spPr>
          <a:xfrm>
            <a:off x="1223493" y="3291207"/>
            <a:ext cx="2704563" cy="11133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223493" y="3273803"/>
            <a:ext cx="772733" cy="38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段一</a:t>
            </a:r>
          </a:p>
        </p:txBody>
      </p:sp>
      <p:sp>
        <p:nvSpPr>
          <p:cNvPr id="16" name="矩形 15"/>
          <p:cNvSpPr/>
          <p:nvPr/>
        </p:nvSpPr>
        <p:spPr>
          <a:xfrm>
            <a:off x="1316754" y="3691223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1845261" y="3691222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2373768" y="3691222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2902275" y="3691222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……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4149143" y="3291207"/>
            <a:ext cx="2704563" cy="11133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149143" y="3273803"/>
            <a:ext cx="772733" cy="38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段二</a:t>
            </a:r>
          </a:p>
        </p:txBody>
      </p:sp>
      <p:sp>
        <p:nvSpPr>
          <p:cNvPr id="23" name="矩形 22"/>
          <p:cNvSpPr/>
          <p:nvPr/>
        </p:nvSpPr>
        <p:spPr>
          <a:xfrm>
            <a:off x="4242404" y="3691223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4770911" y="3691222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5299418" y="3691222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5827925" y="3691222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……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8240332" y="3291207"/>
            <a:ext cx="2704563" cy="11133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8240332" y="3273803"/>
            <a:ext cx="772733" cy="38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段</a:t>
            </a:r>
            <a:r>
              <a:rPr lang="en-US" altLang="zh-CN" dirty="0"/>
              <a:t>N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8333593" y="3691223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8862100" y="3691222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31" name="矩形 30"/>
          <p:cNvSpPr/>
          <p:nvPr/>
        </p:nvSpPr>
        <p:spPr>
          <a:xfrm>
            <a:off x="9390607" y="3691222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32" name="矩形 31"/>
          <p:cNvSpPr/>
          <p:nvPr/>
        </p:nvSpPr>
        <p:spPr>
          <a:xfrm>
            <a:off x="9919114" y="3691222"/>
            <a:ext cx="528507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……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7049746" y="3291207"/>
            <a:ext cx="1039622" cy="11133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7062270" y="3653843"/>
            <a:ext cx="10145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/>
              <a:t>……</a:t>
            </a:r>
            <a:endParaRPr lang="zh-CN" altLang="en-US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文本框 34"/>
              <p:cNvSpPr txBox="1"/>
              <p:nvPr/>
            </p:nvSpPr>
            <p:spPr>
              <a:xfrm>
                <a:off x="115909" y="4790941"/>
                <a:ext cx="11668259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/>
                  <a:t>有了大致的架构后，我们开始计算吧！</a:t>
                </a:r>
                <a:endParaRPr lang="en-US" altLang="zh-CN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zh-CN" altLang="en-US" dirty="0"/>
                  <a:t>已知段地址和偏移地址都是</a:t>
                </a:r>
                <a:r>
                  <a:rPr lang="en-US" altLang="zh-CN" dirty="0"/>
                  <a:t>4</a:t>
                </a:r>
                <a:r>
                  <a:rPr lang="zh-CN" altLang="en-US" dirty="0"/>
                  <a:t>位组成，也就是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B</m:t>
                    </m:r>
                  </m:oMath>
                </a14:m>
                <a:r>
                  <a:rPr lang="zh-CN" altLang="en-US" dirty="0"/>
                  <a:t>，就是</a:t>
                </a:r>
                <a:r>
                  <a:rPr lang="en-US" altLang="zh-CN" dirty="0"/>
                  <a:t>16B</a:t>
                </a:r>
                <a:r>
                  <a:rPr lang="zh-CN" altLang="en-US" dirty="0"/>
                  <a:t>。</a:t>
                </a:r>
                <a:endParaRPr lang="en-US" altLang="zh-CN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zh-CN" altLang="en-US" dirty="0"/>
                  <a:t>段地址有四位，每位用十六进制表示，那么就有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=65536</m:t>
                    </m:r>
                  </m:oMath>
                </a14:m>
                <a:r>
                  <a:rPr lang="zh-CN" altLang="en-US" dirty="0"/>
                  <a:t>个不同的组合，也就代表着</a:t>
                </a:r>
                <a:r>
                  <a:rPr lang="en-US" altLang="zh-CN" dirty="0"/>
                  <a:t>65536</a:t>
                </a:r>
                <a:r>
                  <a:rPr lang="zh-CN" altLang="en-US" dirty="0"/>
                  <a:t>个内存段。</a:t>
                </a:r>
                <a:endParaRPr lang="en-US" altLang="zh-CN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zh-CN" altLang="en-US" dirty="0"/>
                  <a:t>偏移地址也是四位，每位用十六进制表示，那么就有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=16</m:t>
                    </m:r>
                  </m:oMath>
                </a14:m>
                <a:r>
                  <a:rPr lang="en-US" altLang="zh-CN" dirty="0"/>
                  <a:t>B</a:t>
                </a:r>
                <a:r>
                  <a:rPr lang="zh-CN" altLang="en-US" dirty="0"/>
                  <a:t>的寻址能力。</a:t>
                </a:r>
                <a:endParaRPr lang="en-US" altLang="zh-CN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zh-CN" altLang="en-US" dirty="0"/>
                  <a:t>两两相乘，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65536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×16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=1048576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zh-CN" altLang="en-US" dirty="0"/>
                  <a:t>的寻址范围，除以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CN" dirty="0"/>
                          <m:t>1024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zh-CN" altLang="en-US" dirty="0"/>
                  <a:t>，恰恰是</a:t>
                </a:r>
                <a:r>
                  <a:rPr lang="en-US" altLang="zh-CN" dirty="0"/>
                  <a:t>1MB</a:t>
                </a:r>
                <a:r>
                  <a:rPr lang="zh-CN" altLang="en-US" dirty="0"/>
                  <a:t>，我们的</a:t>
                </a:r>
                <a:r>
                  <a:rPr lang="en-US" altLang="zh-CN" dirty="0"/>
                  <a:t>1MB</a:t>
                </a:r>
                <a:r>
                  <a:rPr lang="zh-CN" altLang="en-US" dirty="0"/>
                  <a:t>寻址目标达成了！</a:t>
                </a:r>
              </a:p>
            </p:txBody>
          </p:sp>
        </mc:Choice>
        <mc:Fallback xmlns="">
          <p:sp>
            <p:nvSpPr>
              <p:cNvPr id="35" name="文本框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909" y="4790941"/>
                <a:ext cx="11668259" cy="1477328"/>
              </a:xfrm>
              <a:prstGeom prst="rect">
                <a:avLst/>
              </a:prstGeom>
              <a:blipFill>
                <a:blip r:embed="rId3"/>
                <a:stretch>
                  <a:fillRect l="-418" t="-2479" b="-57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矩形 1"/>
          <p:cNvSpPr/>
          <p:nvPr/>
        </p:nvSpPr>
        <p:spPr>
          <a:xfrm>
            <a:off x="1845261" y="1922104"/>
            <a:ext cx="8283970" cy="197948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/>
              <p:cNvSpPr txBox="1"/>
              <p:nvPr/>
            </p:nvSpPr>
            <p:spPr>
              <a:xfrm>
                <a:off x="1845261" y="1970128"/>
                <a:ext cx="8283970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</a:rPr>
                  <a:t>注意！为什么偏移地址是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US" altLang="zh-CN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zh-CN" altLang="en-US" b="1" dirty="0">
                    <a:solidFill>
                      <a:schemeClr val="bg1"/>
                    </a:solidFill>
                  </a:rPr>
                  <a:t>，而不是像段地址那样</a:t>
                </a:r>
                <a:r>
                  <a:rPr lang="en-US" altLang="zh-CN" b="1" dirty="0">
                    <a:solidFill>
                      <a:schemeClr val="bg1"/>
                    </a:solidFill>
                  </a:rPr>
                  <a:t>16</a:t>
                </a:r>
                <a:r>
                  <a:rPr lang="zh-CN" altLang="en-US" b="1" dirty="0">
                    <a:solidFill>
                      <a:schemeClr val="bg1"/>
                    </a:solidFill>
                  </a:rPr>
                  <a:t>的四次方？</a:t>
                </a:r>
                <a:endParaRPr lang="en-US" altLang="zh-CN" b="1" dirty="0">
                  <a:solidFill>
                    <a:schemeClr val="bg1"/>
                  </a:solidFill>
                </a:endParaRPr>
              </a:p>
              <a:p>
                <a:r>
                  <a:rPr lang="zh-CN" altLang="en-US" dirty="0">
                    <a:solidFill>
                      <a:schemeClr val="bg1"/>
                    </a:solidFill>
                  </a:rPr>
                  <a:t>这里我们很有必要说一下，因为只有这个偏移地址是代表的是真实的内存空间，而段地址只是一个抽象，表示一种组合编号。</a:t>
                </a:r>
                <a:endParaRPr lang="en-US" altLang="zh-CN" dirty="0">
                  <a:solidFill>
                    <a:schemeClr val="bg1"/>
                  </a:solidFill>
                </a:endParaRPr>
              </a:p>
              <a:p>
                <a:r>
                  <a:rPr lang="zh-CN" altLang="en-US" dirty="0">
                    <a:solidFill>
                      <a:schemeClr val="bg1"/>
                    </a:solidFill>
                  </a:rPr>
                  <a:t>就好比楼宇一样，一栋楼的栋号，指向的只是一个有一堆房间（内存空间）构成的一个区域，并不是某个房间。</a:t>
                </a:r>
                <a:endParaRPr lang="en-US" altLang="zh-CN" dirty="0">
                  <a:solidFill>
                    <a:schemeClr val="bg1"/>
                  </a:solidFill>
                </a:endParaRPr>
              </a:p>
              <a:p>
                <a:r>
                  <a:rPr lang="zh-CN" altLang="en-US" dirty="0">
                    <a:solidFill>
                      <a:schemeClr val="bg1"/>
                    </a:solidFill>
                  </a:rPr>
                  <a:t>所以，这里的偏移地址表示的是一个寻址能力。</a:t>
                </a:r>
              </a:p>
            </p:txBody>
          </p:sp>
        </mc:Choice>
        <mc:Fallback xmlns=""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5261" y="1970128"/>
                <a:ext cx="8283970" cy="1754326"/>
              </a:xfrm>
              <a:prstGeom prst="rect">
                <a:avLst/>
              </a:prstGeom>
              <a:blipFill>
                <a:blip r:embed="rId4"/>
                <a:stretch>
                  <a:fillRect l="-662" t="-1389" b="-48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7105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0" grpId="0" animBg="1"/>
      <p:bldP spid="11" grpId="0"/>
      <p:bldP spid="16" grpId="0" animBg="1"/>
      <p:bldP spid="17" grpId="0" animBg="1"/>
      <p:bldP spid="18" grpId="0" animBg="1"/>
      <p:bldP spid="19" grpId="0" animBg="1"/>
      <p:bldP spid="21" grpId="0" animBg="1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 animBg="1"/>
      <p:bldP spid="30" grpId="0" animBg="1"/>
      <p:bldP spid="31" grpId="0" animBg="1"/>
      <p:bldP spid="32" grpId="0" animBg="1"/>
      <p:bldP spid="33" grpId="0" animBg="1"/>
      <p:bldP spid="34" grpId="0"/>
      <p:bldP spid="35" grpId="0"/>
      <p:bldP spid="2" grpId="0" animBg="1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altLang="zh-CN" dirty="0"/>
              <a:t>8086CPU</a:t>
            </a:r>
            <a:r>
              <a:rPr lang="zh-CN" altLang="en-US" dirty="0"/>
              <a:t>的寻址方法</a:t>
            </a:r>
            <a:br>
              <a:rPr lang="en-US" altLang="zh-CN" dirty="0"/>
            </a:br>
            <a:r>
              <a:rPr lang="en-US" altLang="zh-CN" sz="2000" dirty="0"/>
              <a:t>How dose the 8086CPU can Access the memory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0" y="1094730"/>
            <a:ext cx="10344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CPU</a:t>
            </a:r>
            <a:r>
              <a:rPr lang="zh-CN" altLang="en-US" sz="2400" b="1" dirty="0"/>
              <a:t>如何理解这个人们抽象的出来的“段地址偏移地址”概念？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42888" y="1685925"/>
            <a:ext cx="11949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我们知道，这个偏移地址的概念，其实在</a:t>
            </a:r>
            <a:r>
              <a:rPr lang="en-US" altLang="zh-CN" dirty="0"/>
              <a:t>CPU</a:t>
            </a:r>
            <a:r>
              <a:rPr lang="zh-CN" altLang="en-US" dirty="0"/>
              <a:t>中并不存在的，他只是工程师们臆想出来的一种东西，一种方法。真正寻址还是要靠物理地址。</a:t>
            </a:r>
            <a:endParaRPr lang="en-US" altLang="zh-CN" dirty="0"/>
          </a:p>
          <a:p>
            <a:r>
              <a:rPr lang="zh-CN" altLang="en-US" b="1" dirty="0"/>
              <a:t>所以，为此，工程师们设计出了一个计算方法，共</a:t>
            </a:r>
            <a:r>
              <a:rPr lang="en-US" altLang="zh-CN" b="1" dirty="0"/>
              <a:t>CPU</a:t>
            </a:r>
            <a:r>
              <a:rPr lang="zh-CN" altLang="en-US" b="1" dirty="0"/>
              <a:t>将其转换成物理地址。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100388" y="2738785"/>
            <a:ext cx="6557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/>
              <a:t>段地址乘十六加上偏移地址等于物理地址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100388" y="3329980"/>
            <a:ext cx="6557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/>
              <a:t>段地址左移四位加上偏移地址等于物理地址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0" y="3791645"/>
            <a:ext cx="10344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如何去计算？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42888" y="4253310"/>
            <a:ext cx="11772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例题</a:t>
            </a:r>
            <a:r>
              <a:rPr lang="en-US" altLang="zh-CN" dirty="0"/>
              <a:t>1</a:t>
            </a:r>
            <a:r>
              <a:rPr lang="zh-CN" altLang="en-US" dirty="0"/>
              <a:t>：给定段地址</a:t>
            </a:r>
            <a:r>
              <a:rPr lang="en-US" altLang="zh-CN" dirty="0"/>
              <a:t>0x245E</a:t>
            </a:r>
            <a:r>
              <a:rPr lang="zh-CN" altLang="en-US" dirty="0"/>
              <a:t>，和偏移地址</a:t>
            </a:r>
            <a:r>
              <a:rPr lang="en-US" altLang="zh-CN" dirty="0"/>
              <a:t>0x2333</a:t>
            </a:r>
            <a:r>
              <a:rPr lang="zh-CN" altLang="en-US" dirty="0"/>
              <a:t>，计算在内存中所表示的物理地址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0" y="4622642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0x234E</a:t>
            </a:r>
            <a:r>
              <a:rPr lang="zh-CN" altLang="en-US" dirty="0"/>
              <a:t>是十六进制，二进制表示为</a:t>
            </a:r>
            <a:r>
              <a:rPr lang="en-US" altLang="zh-CN" dirty="0"/>
              <a:t>0010 0100 0101 1110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0x2333</a:t>
            </a:r>
            <a:r>
              <a:rPr lang="zh-CN" altLang="en-US" dirty="0"/>
              <a:t>是十六进制，二进制表示为</a:t>
            </a:r>
            <a:r>
              <a:rPr lang="en-US" altLang="zh-CN" dirty="0"/>
              <a:t>0010 0011 0011 0011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现在根据公式，将段地址左移四位，高低位补零，就有：</a:t>
            </a:r>
            <a:r>
              <a:rPr lang="en-US" altLang="zh-CN" dirty="0"/>
              <a:t>0010 0100 0101 1110 0000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然后加上偏移地址</a:t>
            </a:r>
            <a:r>
              <a:rPr lang="en-US" altLang="zh-CN" dirty="0"/>
              <a:t>0x2333</a:t>
            </a:r>
            <a:r>
              <a:rPr lang="zh-CN" altLang="en-US" dirty="0"/>
              <a:t>，就有：</a:t>
            </a:r>
            <a:r>
              <a:rPr lang="en-US" altLang="zh-CN" dirty="0"/>
              <a:t>0010 0110 1001 0001 0011</a:t>
            </a:r>
            <a:r>
              <a:rPr lang="zh-CN" altLang="en-US" dirty="0"/>
              <a:t>。换算成</a:t>
            </a:r>
            <a:r>
              <a:rPr lang="en-US" altLang="zh-CN" dirty="0"/>
              <a:t>16</a:t>
            </a:r>
            <a:r>
              <a:rPr lang="zh-CN" altLang="en-US" dirty="0"/>
              <a:t>进制就是：</a:t>
            </a:r>
            <a:r>
              <a:rPr lang="en-US" altLang="zh-CN" dirty="0"/>
              <a:t>0x26913</a:t>
            </a:r>
            <a:r>
              <a:rPr lang="zh-CN" altLang="en-US" dirty="0"/>
              <a:t>。所以物理地址就是</a:t>
            </a:r>
            <a:r>
              <a:rPr lang="en-US" altLang="zh-CN" dirty="0"/>
              <a:t>0x26913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0" y="609997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我们不妨数一下</a:t>
            </a:r>
            <a:r>
              <a:rPr lang="en-US" altLang="zh-CN" sz="2400" b="1" dirty="0"/>
              <a:t>0010 0110 1001 0001 0011</a:t>
            </a:r>
            <a:r>
              <a:rPr lang="zh-CN" altLang="en-US" sz="2400" b="1" dirty="0"/>
              <a:t>，有</a:t>
            </a:r>
            <a:r>
              <a:rPr lang="en-US" altLang="zh-CN" sz="2400" b="1" dirty="0"/>
              <a:t>20</a:t>
            </a:r>
            <a:r>
              <a:rPr lang="zh-CN" altLang="en-US" sz="2400" b="1" dirty="0"/>
              <a:t>位。恰恰是</a:t>
            </a:r>
            <a:r>
              <a:rPr lang="en-US" altLang="zh-CN" sz="2400" b="1" dirty="0"/>
              <a:t>8086CPU</a:t>
            </a:r>
            <a:r>
              <a:rPr lang="zh-CN" altLang="en-US" sz="2400" b="1" dirty="0"/>
              <a:t>的总线宽度！这就是</a:t>
            </a:r>
            <a:r>
              <a:rPr lang="en-US" altLang="zh-CN" sz="2400" b="1" dirty="0"/>
              <a:t>8086CPU</a:t>
            </a:r>
            <a:r>
              <a:rPr lang="zh-CN" altLang="en-US" sz="2400" b="1" dirty="0"/>
              <a:t>如何借助</a:t>
            </a:r>
            <a:r>
              <a:rPr lang="en-US" altLang="zh-CN" sz="2400" b="1" dirty="0"/>
              <a:t>16</a:t>
            </a:r>
            <a:r>
              <a:rPr lang="zh-CN" altLang="en-US" sz="2400" b="1" dirty="0"/>
              <a:t>位寄存器完成</a:t>
            </a:r>
            <a:r>
              <a:rPr lang="en-US" altLang="zh-CN" sz="2400" b="1" dirty="0"/>
              <a:t>1MB</a:t>
            </a:r>
            <a:r>
              <a:rPr lang="zh-CN" altLang="en-US" sz="2400" b="1" dirty="0"/>
              <a:t>寻址的神奇过程！</a:t>
            </a:r>
          </a:p>
        </p:txBody>
      </p:sp>
    </p:spTree>
    <p:extLst>
      <p:ext uri="{BB962C8B-B14F-4D97-AF65-F5344CB8AC3E}">
        <p14:creationId xmlns:p14="http://schemas.microsoft.com/office/powerpoint/2010/main" val="2863755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1" grpId="0"/>
      <p:bldP spid="12" grpId="0"/>
      <p:bldP spid="14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1234</Words>
  <Application>Microsoft Office PowerPoint</Application>
  <PresentationFormat>宽屏</PresentationFormat>
  <Paragraphs>103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3" baseType="lpstr">
      <vt:lpstr>等线</vt:lpstr>
      <vt:lpstr>等线 Light</vt:lpstr>
      <vt:lpstr>Arial</vt:lpstr>
      <vt:lpstr>Cambria Math</vt:lpstr>
      <vt:lpstr>OCR A Extended</vt:lpstr>
      <vt:lpstr>Office 主题​​</vt:lpstr>
      <vt:lpstr>PowerPoint 演示文稿</vt:lpstr>
      <vt:lpstr>什么是8086？ What is 8086?</vt:lpstr>
      <vt:lpstr>8086 —— 经典的16位环境 8086 —— A classic 16 bit runtime environment</vt:lpstr>
      <vt:lpstr>8086CPU的寻址方法 How dose the 8086CPU can Access the memory</vt:lpstr>
      <vt:lpstr>8086CPU的寻址方法 How dose the 8086CPU can Access the memory</vt:lpstr>
      <vt:lpstr>8086CPU的寻址方法 How dose the 8086CPU can Access the memory</vt:lpstr>
      <vt:lpstr>8086CPU的寻址方法 How dose the 8086CPU can Access the memory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phile Minecraft</dc:creator>
  <cp:lastModifiedBy>phile Minecraft</cp:lastModifiedBy>
  <cp:revision>68</cp:revision>
  <dcterms:created xsi:type="dcterms:W3CDTF">2016-12-24T10:06:42Z</dcterms:created>
  <dcterms:modified xsi:type="dcterms:W3CDTF">2017-02-25T05:46:31Z</dcterms:modified>
</cp:coreProperties>
</file>