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2" r:id="rId2"/>
    <p:sldId id="280" r:id="rId3"/>
    <p:sldId id="263" r:id="rId4"/>
    <p:sldId id="264" r:id="rId5"/>
    <p:sldId id="265" r:id="rId6"/>
    <p:sldId id="267" r:id="rId7"/>
    <p:sldId id="266" r:id="rId8"/>
    <p:sldId id="268" r:id="rId9"/>
    <p:sldId id="269" r:id="rId10"/>
    <p:sldId id="271" r:id="rId11"/>
    <p:sldId id="270" r:id="rId12"/>
    <p:sldId id="279" r:id="rId13"/>
    <p:sldId id="272" r:id="rId14"/>
    <p:sldId id="273" r:id="rId15"/>
    <p:sldId id="277" r:id="rId16"/>
    <p:sldId id="274" r:id="rId17"/>
    <p:sldId id="278" r:id="rId18"/>
    <p:sldId id="275" r:id="rId19"/>
    <p:sldId id="276" r:id="rId20"/>
    <p:sldId id="281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A0DF"/>
    <a:srgbClr val="15F35A"/>
    <a:srgbClr val="4D4D4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53" autoAdjust="0"/>
  </p:normalViewPr>
  <p:slideViewPr>
    <p:cSldViewPr snapToGrid="0">
      <p:cViewPr varScale="1">
        <p:scale>
          <a:sx n="99" d="100"/>
          <a:sy n="99" d="100"/>
        </p:scale>
        <p:origin x="10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9DBD7-0EB0-461A-868F-8A2DEEA36266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5A403-73CA-489B-8236-4D3C6BCB69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18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5A403-73CA-489B-8236-4D3C6BCB695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3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5A403-73CA-489B-8236-4D3C6BCB695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194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5A403-73CA-489B-8236-4D3C6BCB695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218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TYPE</a:t>
            </a:r>
            <a:r>
              <a:rPr lang="zh-CN" altLang="en-US" dirty="0"/>
              <a:t>那里，需要详细解释和</a:t>
            </a:r>
            <a:r>
              <a:rPr lang="en-US" altLang="zh-CN" dirty="0"/>
              <a:t>S</a:t>
            </a:r>
            <a:r>
              <a:rPr lang="zh-CN" altLang="en-US" dirty="0"/>
              <a:t>的区别：</a:t>
            </a:r>
            <a:endParaRPr lang="en-US" altLang="zh-CN" dirty="0"/>
          </a:p>
          <a:p>
            <a:r>
              <a:rPr lang="en-US" altLang="zh-CN" dirty="0"/>
              <a:t>	S</a:t>
            </a:r>
            <a:r>
              <a:rPr lang="zh-CN" altLang="en-US" dirty="0"/>
              <a:t>可以看做是告诉</a:t>
            </a:r>
            <a:r>
              <a:rPr lang="en-US" altLang="zh-CN" dirty="0"/>
              <a:t>CPU</a:t>
            </a:r>
            <a:r>
              <a:rPr lang="zh-CN" altLang="en-US" dirty="0"/>
              <a:t>这是系统段还是数据或程序段。</a:t>
            </a:r>
            <a:endParaRPr lang="en-US" altLang="zh-CN" dirty="0"/>
          </a:p>
          <a:p>
            <a:r>
              <a:rPr lang="en-US" altLang="zh-CN" dirty="0"/>
              <a:t>	TYPE</a:t>
            </a:r>
            <a:r>
              <a:rPr lang="zh-CN" altLang="en-US" dirty="0"/>
              <a:t>则提供了更详细的信息给</a:t>
            </a:r>
            <a:r>
              <a:rPr lang="en-US" altLang="zh-CN" dirty="0"/>
              <a:t>CPU</a:t>
            </a:r>
            <a:r>
              <a:rPr lang="zh-CN" altLang="en-US" dirty="0"/>
              <a:t>。如果</a:t>
            </a:r>
            <a:r>
              <a:rPr lang="en-US" altLang="zh-CN" dirty="0"/>
              <a:t>S=1</a:t>
            </a:r>
            <a:r>
              <a:rPr lang="zh-CN" altLang="en-US" dirty="0"/>
              <a:t>时，那么</a:t>
            </a:r>
            <a:r>
              <a:rPr lang="en-US" altLang="zh-CN" dirty="0"/>
              <a:t>CPU</a:t>
            </a:r>
            <a:r>
              <a:rPr lang="zh-CN" altLang="en-US" dirty="0"/>
              <a:t>将需要从</a:t>
            </a:r>
            <a:r>
              <a:rPr lang="en-US" altLang="zh-CN" dirty="0"/>
              <a:t>TYPE</a:t>
            </a:r>
            <a:r>
              <a:rPr lang="zh-CN" altLang="en-US" dirty="0"/>
              <a:t>这里了解到一些额外的信息，比如区分这究竟是代码段还是数据段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什么时</a:t>
            </a:r>
            <a:r>
              <a:rPr lang="en-US" altLang="zh-CN" dirty="0" err="1"/>
              <a:t>CPL</a:t>
            </a:r>
            <a:r>
              <a:rPr lang="zh-CN" altLang="en-US" dirty="0"/>
              <a:t>？进入下一个</a:t>
            </a:r>
            <a:r>
              <a:rPr lang="en-US" altLang="zh-CN" dirty="0"/>
              <a:t>slide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5A403-73CA-489B-8236-4D3C6BCB695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274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5A403-73CA-489B-8236-4D3C6BCB695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869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15A403-73CA-489B-8236-4D3C6BCB695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77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0FC037-687F-46D7-9A5F-28FEEEEA8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632E921-3730-4018-B054-23D490039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B5C197-EBA0-48AF-A1A2-1A564050D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6C0ADA-2CEB-4871-8AA4-644AA286B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BC098A-16B9-458D-88D4-C5188FEED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05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0DD567-D134-4C42-97F5-623B8E793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BDD46E0-D185-4836-9890-10486F02F3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4D3BA02-030B-4F2C-AB8B-C5C1F053A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D50E7-CC1F-461E-BB2B-B403AEBC0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03A9CA-6909-4A8B-A852-5C9C52528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58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3A4FB52-DFF7-479E-A3F7-22AD23F028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C54B41D-6CC5-449D-A865-6AC8E9022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964C96-5984-47F5-AEC6-9B68C7C43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332B6E-AB7C-4E38-9030-82CB8F592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EBCD88-EABE-40D8-8DCD-6AA93EFAC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741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73E821-627E-4ACE-8D86-3EF76B33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ED8E2A-0348-4A36-8CD7-877A210E6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64D32B-DA2A-48DB-A612-91A371A6E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818C822-46BA-44D8-9BDD-56A43B794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99C0BE-AF8B-494C-943B-D4FE0E5F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43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12EE57-F895-4A33-A1F8-10FC74646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FBE0C2-125A-4F4B-85B1-97CCF6CF4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3F430D-19FB-438B-ADE2-7B8C401FE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DEF33F-7DB6-4765-A7E0-18BFFBC3C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C65FDC-A445-4EF3-B0D3-E04428A6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9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AC87D9-B0F5-44CA-A05F-6F6EB211A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6AC6D6-0578-4961-93F7-717BDD26D7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03DB4A-ABDE-4DBE-A206-73BCED3C1B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44E527-E318-48AE-AE76-EFEDA5BD1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FDF090D-F2D1-43B2-BF36-4C7B4E648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B5F87AD-C905-4B2C-9963-274FFD6B6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88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7A864F-D115-485B-B2D2-FC3F3040D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C4ED33-2A2A-4DF0-80C4-093C38794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A7230F-EDE3-465E-89AB-3F07B909E2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13AA9D2-12F4-45B4-A02E-CB2BFEF58C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DF54F6E-D8A9-4992-A9AB-DF3DD7DEFA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B199EDC-D497-4582-BA90-7CECA8DA4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368B00C-D1E2-44C4-825D-73C3AE666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F32EDAF-334D-40FC-A60F-21C652263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3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53BCA8-4D8E-4FE8-88DD-520E3841D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C760646-4DB3-4928-9060-226F7BF8B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8631EBB-F085-48EB-BA52-58B374EED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251C4CA-7B21-452B-A885-03D8724BC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984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3908D24-B105-4493-B541-44746A639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689D6B2-D2DE-466C-9DEA-96825448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0B5284D-537B-48BD-8958-9843F2C4C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02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A3D22D-10E2-46E6-B2A6-1DC037C98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B554A8-E24F-4DFE-BE11-38BF0447A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A81AD0C-7117-46BA-9E41-D617FC5F00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53CDA7-E8A2-440E-BB6C-700395574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B675651-93BF-4E4F-9315-E077ED4D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C1F453-CEB8-4BB5-9CC3-1EEA2F018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709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519784-DEAD-4143-B56A-AC9544781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BE659A1-09A7-4B12-92DA-CD8FFA57BD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6FD56E9-1F8A-431C-B2ED-82543B270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5775F55-AA8F-4008-89FE-8DA9E33C5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F6F87F-AE76-4CDF-9F5B-9CA74DB1F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96FCE13-EAE3-4F8B-BDFE-94A56B114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954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C36768F-E265-420C-B15E-ACE348699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A1D7970-8941-4354-8AC3-29179AF44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0F2B48-5884-4BD2-8A35-DAC1AB5F84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3B7FE-FD33-4CCE-B232-1E8D1C8BCCD2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6EFD574-F56A-4C9F-B20C-23F76C141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A594A5-CBBD-4839-9E63-8674C43056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96FC4-4753-44FE-B310-FF144F178B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3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7A9164-C045-4463-B233-F0D85B82BB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9928" y="5103236"/>
            <a:ext cx="2346036" cy="646332"/>
          </a:xfrm>
        </p:spPr>
        <p:txBody>
          <a:bodyPr>
            <a:normAutofit fontScale="90000"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保护模式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C2DCE22-F187-4A8C-86AB-6FA3B218F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01236" y="5618318"/>
            <a:ext cx="3278909" cy="471198"/>
          </a:xfrm>
        </p:spPr>
        <p:txBody>
          <a:bodyPr/>
          <a:lstStyle/>
          <a:p>
            <a:pPr algn="r"/>
            <a:r>
              <a:rPr lang="zh-CN" altLang="en-US" dirty="0">
                <a:solidFill>
                  <a:schemeClr val="bg1"/>
                </a:solidFill>
              </a:rPr>
              <a:t>我们的内存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57E5BA2-D844-4A90-B4A5-E7DD12310330}"/>
              </a:ext>
            </a:extLst>
          </p:cNvPr>
          <p:cNvSpPr txBox="1"/>
          <p:nvPr/>
        </p:nvSpPr>
        <p:spPr>
          <a:xfrm>
            <a:off x="10611922" y="6189237"/>
            <a:ext cx="1510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OCR A Std" panose="020F0609000104060307" pitchFamily="49" charset="0"/>
              </a:rPr>
              <a:t>EP 5</a:t>
            </a:r>
            <a:endParaRPr lang="zh-CN" altLang="en-US" sz="36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E66C615-183E-4599-AB4C-C80CDF57557E}"/>
              </a:ext>
            </a:extLst>
          </p:cNvPr>
          <p:cNvSpPr txBox="1"/>
          <p:nvPr/>
        </p:nvSpPr>
        <p:spPr>
          <a:xfrm>
            <a:off x="12201236" y="6201987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OCR A Std" panose="020F0609000104060307" pitchFamily="49" charset="0"/>
              </a:rPr>
              <a:t>-2</a:t>
            </a:r>
            <a:endParaRPr lang="zh-CN" altLang="en-US" sz="3600" dirty="0">
              <a:solidFill>
                <a:schemeClr val="bg1"/>
              </a:solidFill>
              <a:latin typeface="OCR A Std" panose="020F0609000104060307" pitchFamily="49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FF31CF3-92CC-4B53-BB66-59658112B6E2}"/>
              </a:ext>
            </a:extLst>
          </p:cNvPr>
          <p:cNvSpPr txBox="1"/>
          <p:nvPr/>
        </p:nvSpPr>
        <p:spPr>
          <a:xfrm rot="1732164">
            <a:off x="7942313" y="5272514"/>
            <a:ext cx="1577134" cy="9541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纯理论</a:t>
            </a:r>
            <a:endParaRPr lang="en-US" altLang="zh-CN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Pure Theory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807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0.04676 L -0.22981 0.04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-0.26889 0.00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51" y="1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981 0.04699 L -0.2289 -0.0217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344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-0.05078 -0.00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9" y="-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2 1.11111E-6 L -0.07018 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4" grpId="0"/>
      <p:bldP spid="6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0D99C89-FF33-4B6A-AA6B-1CBCCDA5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2" y="18256"/>
            <a:ext cx="8007927" cy="813018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段描述符（</a:t>
            </a:r>
            <a:r>
              <a:rPr lang="en-US" altLang="zh-CN" dirty="0">
                <a:solidFill>
                  <a:schemeClr val="bg1"/>
                </a:solidFill>
              </a:rPr>
              <a:t>Segment Descriptor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43E253D-B89E-4310-8C34-AF40E25F1A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6129"/>
          <a:stretch/>
        </p:blipFill>
        <p:spPr>
          <a:xfrm>
            <a:off x="314983" y="831274"/>
            <a:ext cx="7563630" cy="122230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6A479C5-7E81-48EF-91D9-6F4D9EB78214}"/>
              </a:ext>
            </a:extLst>
          </p:cNvPr>
          <p:cNvSpPr txBox="1"/>
          <p:nvPr/>
        </p:nvSpPr>
        <p:spPr>
          <a:xfrm>
            <a:off x="7986512" y="1161070"/>
            <a:ext cx="204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高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9D72530-75DC-4B13-8F4A-B8C39BCF1817}"/>
              </a:ext>
            </a:extLst>
          </p:cNvPr>
          <p:cNvSpPr txBox="1"/>
          <p:nvPr/>
        </p:nvSpPr>
        <p:spPr>
          <a:xfrm>
            <a:off x="402257" y="2134281"/>
            <a:ext cx="756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22</a:t>
            </a:r>
            <a:r>
              <a:rPr lang="zh-CN" altLang="en-US" dirty="0">
                <a:solidFill>
                  <a:schemeClr val="bg1"/>
                </a:solidFill>
              </a:rPr>
              <a:t>位：</a:t>
            </a:r>
            <a:r>
              <a:rPr lang="en-US" altLang="zh-CN" dirty="0">
                <a:solidFill>
                  <a:schemeClr val="bg1"/>
                </a:solidFill>
              </a:rPr>
              <a:t>D/B</a:t>
            </a:r>
            <a:r>
              <a:rPr lang="zh-CN" altLang="en-US" dirty="0">
                <a:solidFill>
                  <a:schemeClr val="bg1"/>
                </a:solidFill>
              </a:rPr>
              <a:t>，默认操作数大小，默认栈指针大小或者默认上部边界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22FACC1-C1D3-42F2-B835-A6FEE11ABC1D}"/>
              </a:ext>
            </a:extLst>
          </p:cNvPr>
          <p:cNvSpPr txBox="1"/>
          <p:nvPr/>
        </p:nvSpPr>
        <p:spPr>
          <a:xfrm>
            <a:off x="624405" y="2673290"/>
            <a:ext cx="75636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P.s. </a:t>
            </a:r>
            <a:r>
              <a:rPr lang="zh-CN" altLang="en-US" dirty="0">
                <a:solidFill>
                  <a:schemeClr val="bg1"/>
                </a:solidFill>
              </a:rPr>
              <a:t>关于这一个标志位主要是用于向下兼容</a:t>
            </a:r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位程序的，这允许</a:t>
            </a:r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位程序可以在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位的处理器上运行。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关于这一位的具体信息，大家有兴趣的话，可以自行阅读：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GB" altLang="zh-CN" sz="1800" dirty="0">
                <a:solidFill>
                  <a:schemeClr val="bg1"/>
                </a:solidFill>
              </a:rPr>
              <a:t>Intel® 64 and IA-32 Architectures Manual </a:t>
            </a:r>
            <a:r>
              <a:rPr lang="en-US" altLang="zh-CN" sz="1800" dirty="0">
                <a:solidFill>
                  <a:schemeClr val="bg1"/>
                </a:solidFill>
              </a:rPr>
              <a:t>(</a:t>
            </a:r>
            <a:r>
              <a:rPr lang="en-GB" altLang="zh-CN" sz="1800" dirty="0">
                <a:solidFill>
                  <a:schemeClr val="bg1"/>
                </a:solidFill>
              </a:rPr>
              <a:t>Volume </a:t>
            </a:r>
            <a:r>
              <a:rPr lang="en-GB" altLang="zh-CN" sz="1800" dirty="0" err="1">
                <a:solidFill>
                  <a:schemeClr val="bg1"/>
                </a:solidFill>
              </a:rPr>
              <a:t>3A</a:t>
            </a:r>
            <a:r>
              <a:rPr lang="en-US" altLang="zh-CN" sz="1800" dirty="0">
                <a:solidFill>
                  <a:schemeClr val="bg1"/>
                </a:solidFill>
              </a:rPr>
              <a:t>), Chapter 3.4.5</a:t>
            </a:r>
          </a:p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同样的，对段描述符每一个字段的解释也都可以在那上面找到。（十分的详细！）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5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0D99C89-FF33-4B6A-AA6B-1CBCCDA5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2" y="18256"/>
            <a:ext cx="8007927" cy="813018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段描述符（</a:t>
            </a:r>
            <a:r>
              <a:rPr lang="en-US" altLang="zh-CN" dirty="0">
                <a:solidFill>
                  <a:schemeClr val="bg1"/>
                </a:solidFill>
              </a:rPr>
              <a:t>Segment Descriptor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43E253D-B89E-4310-8C34-AF40E25F1A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6129"/>
          <a:stretch/>
        </p:blipFill>
        <p:spPr>
          <a:xfrm>
            <a:off x="314983" y="831274"/>
            <a:ext cx="7563630" cy="122230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6A479C5-7E81-48EF-91D9-6F4D9EB78214}"/>
              </a:ext>
            </a:extLst>
          </p:cNvPr>
          <p:cNvSpPr txBox="1"/>
          <p:nvPr/>
        </p:nvSpPr>
        <p:spPr>
          <a:xfrm>
            <a:off x="7986512" y="1161070"/>
            <a:ext cx="204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高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9D72530-75DC-4B13-8F4A-B8C39BCF1817}"/>
              </a:ext>
            </a:extLst>
          </p:cNvPr>
          <p:cNvSpPr txBox="1"/>
          <p:nvPr/>
        </p:nvSpPr>
        <p:spPr>
          <a:xfrm>
            <a:off x="250115" y="2056686"/>
            <a:ext cx="108465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8~11</a:t>
            </a:r>
            <a:r>
              <a:rPr lang="zh-CN" altLang="en-US" dirty="0">
                <a:solidFill>
                  <a:schemeClr val="bg1"/>
                </a:solidFill>
              </a:rPr>
              <a:t>位（</a:t>
            </a:r>
            <a:r>
              <a:rPr lang="en-US" altLang="zh-CN" dirty="0">
                <a:solidFill>
                  <a:schemeClr val="bg1"/>
                </a:solidFill>
              </a:rPr>
              <a:t>4</a:t>
            </a:r>
            <a:r>
              <a:rPr lang="zh-CN" altLang="en-US" dirty="0">
                <a:solidFill>
                  <a:schemeClr val="bg1"/>
                </a:solidFill>
              </a:rPr>
              <a:t>位）：</a:t>
            </a:r>
            <a:r>
              <a:rPr lang="en-US" altLang="zh-CN" dirty="0">
                <a:solidFill>
                  <a:schemeClr val="bg1"/>
                </a:solidFill>
              </a:rPr>
              <a:t>Type</a:t>
            </a:r>
            <a:r>
              <a:rPr lang="zh-CN" altLang="en-US" dirty="0">
                <a:solidFill>
                  <a:schemeClr val="bg1"/>
                </a:solidFill>
              </a:rPr>
              <a:t>，描述符的类型（子类型）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Type</a:t>
            </a:r>
            <a:r>
              <a:rPr lang="zh-CN" altLang="en-US" dirty="0">
                <a:solidFill>
                  <a:schemeClr val="bg1"/>
                </a:solidFill>
              </a:rPr>
              <a:t>的这四位分别是：</a:t>
            </a:r>
            <a:r>
              <a:rPr lang="en-US" altLang="zh-CN" dirty="0" err="1">
                <a:solidFill>
                  <a:schemeClr val="bg1"/>
                </a:solidFill>
              </a:rPr>
              <a:t>X,E,W,A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或者 </a:t>
            </a:r>
            <a:r>
              <a:rPr lang="en-US" altLang="zh-CN" dirty="0" err="1">
                <a:solidFill>
                  <a:schemeClr val="bg1"/>
                </a:solidFill>
              </a:rPr>
              <a:t>X,C,R,A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  <a:endParaRPr lang="en-US" altLang="zh-CN" dirty="0">
              <a:solidFill>
                <a:schemeClr val="bg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bg1"/>
                </a:solidFill>
              </a:rPr>
              <a:t>X</a:t>
            </a:r>
            <a:r>
              <a:rPr lang="en-US" altLang="zh-CN" dirty="0">
                <a:solidFill>
                  <a:schemeClr val="bg1"/>
                </a:solidFill>
              </a:rPr>
              <a:t>=0</a:t>
            </a:r>
            <a:r>
              <a:rPr lang="zh-CN" altLang="en-US" dirty="0">
                <a:solidFill>
                  <a:schemeClr val="bg1"/>
                </a:solidFill>
              </a:rPr>
              <a:t>，该段是数据段，此时：</a:t>
            </a:r>
            <a:endParaRPr lang="en-US" altLang="zh-CN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bg1"/>
                </a:solidFill>
              </a:rPr>
              <a:t>E</a:t>
            </a:r>
            <a:r>
              <a:rPr lang="zh-CN" altLang="en-US" dirty="0">
                <a:solidFill>
                  <a:schemeClr val="bg1"/>
                </a:solidFill>
              </a:rPr>
              <a:t>：拓展方向 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GB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GB" altLang="zh-CN" dirty="0">
                <a:solidFill>
                  <a:schemeClr val="bg1"/>
                </a:solidFill>
              </a:rPr>
              <a:t>xpansion-direction</a:t>
            </a:r>
            <a:r>
              <a:rPr lang="en-US" altLang="zh-CN" dirty="0">
                <a:solidFill>
                  <a:schemeClr val="bg1"/>
                </a:solidFill>
              </a:rPr>
              <a:t>)</a:t>
            </a:r>
            <a:r>
              <a:rPr lang="zh-CN" altLang="en-US" dirty="0">
                <a:solidFill>
                  <a:schemeClr val="bg1"/>
                </a:solidFill>
              </a:rPr>
              <a:t>，用于栈段（也算是一种数据段）</a:t>
            </a:r>
            <a:endParaRPr lang="en-US" altLang="zh-CN" dirty="0">
              <a:solidFill>
                <a:schemeClr val="bg1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E=0</a:t>
            </a:r>
            <a:r>
              <a:rPr lang="zh-CN" altLang="en-US" dirty="0">
                <a:solidFill>
                  <a:schemeClr val="bg1"/>
                </a:solidFill>
              </a:rPr>
              <a:t>：向上拓展。</a:t>
            </a:r>
            <a:endParaRPr lang="en-US" altLang="zh-CN" dirty="0">
              <a:solidFill>
                <a:schemeClr val="bg1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E=1</a:t>
            </a:r>
            <a:r>
              <a:rPr lang="zh-CN" altLang="en-US" dirty="0">
                <a:solidFill>
                  <a:schemeClr val="bg1"/>
                </a:solidFill>
              </a:rPr>
              <a:t>：向下拓展。</a:t>
            </a:r>
            <a:endParaRPr lang="en-US" altLang="zh-CN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bg1"/>
                </a:solidFill>
              </a:rPr>
              <a:t>W</a:t>
            </a:r>
            <a:r>
              <a:rPr lang="zh-CN" altLang="en-US" dirty="0">
                <a:solidFill>
                  <a:schemeClr val="bg1"/>
                </a:solidFill>
              </a:rPr>
              <a:t>：该段是否可写？</a:t>
            </a:r>
            <a:r>
              <a:rPr lang="en-US" altLang="zh-CN" dirty="0">
                <a:solidFill>
                  <a:schemeClr val="bg1"/>
                </a:solidFill>
              </a:rPr>
              <a:t>(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altLang="zh-CN" dirty="0">
                <a:solidFill>
                  <a:schemeClr val="bg1"/>
                </a:solidFill>
              </a:rPr>
              <a:t>rite-enable)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W=0</a:t>
            </a:r>
            <a:r>
              <a:rPr lang="zh-CN" altLang="en-US" dirty="0">
                <a:solidFill>
                  <a:schemeClr val="bg1"/>
                </a:solidFill>
              </a:rPr>
              <a:t>：只读。</a:t>
            </a:r>
            <a:endParaRPr lang="en-US" altLang="zh-CN" dirty="0">
              <a:solidFill>
                <a:schemeClr val="bg1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W=1</a:t>
            </a:r>
            <a:r>
              <a:rPr lang="zh-CN" altLang="en-US" dirty="0">
                <a:solidFill>
                  <a:schemeClr val="bg1"/>
                </a:solidFill>
              </a:rPr>
              <a:t>：读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写</a:t>
            </a:r>
            <a:endParaRPr lang="en-US" altLang="zh-CN" dirty="0">
              <a:solidFill>
                <a:schemeClr val="bg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bg1"/>
                </a:solidFill>
              </a:rPr>
              <a:t>X</a:t>
            </a:r>
            <a:r>
              <a:rPr lang="en-US" altLang="zh-CN" dirty="0">
                <a:solidFill>
                  <a:schemeClr val="bg1"/>
                </a:solidFill>
              </a:rPr>
              <a:t>=1</a:t>
            </a:r>
            <a:r>
              <a:rPr lang="zh-CN" altLang="en-US" dirty="0">
                <a:solidFill>
                  <a:schemeClr val="bg1"/>
                </a:solidFill>
              </a:rPr>
              <a:t>：该段是代码段，此时：</a:t>
            </a:r>
            <a:endParaRPr lang="en-US" altLang="zh-CN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bg1"/>
                </a:solidFill>
              </a:rPr>
              <a:t>C</a:t>
            </a:r>
            <a:r>
              <a:rPr lang="zh-CN" altLang="en-US" dirty="0">
                <a:solidFill>
                  <a:schemeClr val="bg1"/>
                </a:solidFill>
              </a:rPr>
              <a:t>：是否顺从权限级别。（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altLang="zh-CN" dirty="0">
                <a:solidFill>
                  <a:schemeClr val="bg1"/>
                </a:solidFill>
              </a:rPr>
              <a:t>onforming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  <a:endParaRPr lang="en-US" altLang="zh-CN" dirty="0">
              <a:solidFill>
                <a:schemeClr val="bg1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C=0</a:t>
            </a:r>
            <a:r>
              <a:rPr lang="zh-CN" altLang="en-US" dirty="0">
                <a:solidFill>
                  <a:schemeClr val="bg1"/>
                </a:solidFill>
              </a:rPr>
              <a:t>：只允许被处在相同特权级的段里的代码调用。</a:t>
            </a:r>
            <a:endParaRPr lang="en-US" altLang="zh-CN" dirty="0">
              <a:solidFill>
                <a:schemeClr val="bg1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C=1</a:t>
            </a:r>
            <a:r>
              <a:rPr lang="zh-CN" altLang="en-US" dirty="0">
                <a:solidFill>
                  <a:schemeClr val="bg1"/>
                </a:solidFill>
              </a:rPr>
              <a:t>：允许低特权级的段调用，调用时，调用者的</a:t>
            </a:r>
            <a:r>
              <a:rPr lang="en-US" altLang="zh-CN" b="1" dirty="0" err="1">
                <a:solidFill>
                  <a:schemeClr val="bg1"/>
                </a:solidFill>
              </a:rPr>
              <a:t>CPL</a:t>
            </a:r>
            <a:r>
              <a:rPr lang="zh-CN" altLang="en-US" dirty="0">
                <a:solidFill>
                  <a:schemeClr val="bg1"/>
                </a:solidFill>
              </a:rPr>
              <a:t>不变。</a:t>
            </a:r>
            <a:endParaRPr lang="en-US" altLang="zh-CN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bg1"/>
                </a:solidFill>
              </a:rPr>
              <a:t>R</a:t>
            </a:r>
            <a:r>
              <a:rPr lang="zh-CN" altLang="en-US" dirty="0">
                <a:solidFill>
                  <a:schemeClr val="bg1"/>
                </a:solidFill>
              </a:rPr>
              <a:t>：是否可读。（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altLang="zh-CN" dirty="0">
                <a:solidFill>
                  <a:schemeClr val="bg1"/>
                </a:solidFill>
              </a:rPr>
              <a:t>ead-enable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  <a:endParaRPr lang="en-US" altLang="zh-CN" dirty="0">
              <a:solidFill>
                <a:schemeClr val="bg1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A</a:t>
            </a:r>
            <a:r>
              <a:rPr lang="zh-CN" altLang="en-US" dirty="0">
                <a:solidFill>
                  <a:schemeClr val="bg1"/>
                </a:solidFill>
              </a:rPr>
              <a:t>：是否被访问（</a:t>
            </a:r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zh-CN" dirty="0">
                <a:solidFill>
                  <a:schemeClr val="bg1"/>
                </a:solidFill>
              </a:rPr>
              <a:t>ccessed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  <a:endParaRPr lang="en-US" altLang="zh-CN" dirty="0">
              <a:solidFill>
                <a:schemeClr val="bg1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这个是由</a:t>
            </a:r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动态的设置的，每当这个段被访问后，这个位就会被拉高（</a:t>
            </a:r>
            <a:r>
              <a:rPr lang="en-US" altLang="zh-CN" dirty="0">
                <a:solidFill>
                  <a:schemeClr val="bg1"/>
                </a:solidFill>
              </a:rPr>
              <a:t>A=1</a:t>
            </a:r>
            <a:r>
              <a:rPr lang="zh-CN" altLang="en-US" dirty="0">
                <a:solidFill>
                  <a:schemeClr val="bg1"/>
                </a:solidFill>
              </a:rPr>
              <a:t>）。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graphicFrame>
        <p:nvGraphicFramePr>
          <p:cNvPr id="18" name="表格 17">
            <a:extLst>
              <a:ext uri="{FF2B5EF4-FFF2-40B4-BE49-F238E27FC236}">
                <a16:creationId xmlns:a16="http://schemas.microsoft.com/office/drawing/2014/main" id="{D62182BA-F529-42FA-B65B-3B8161F436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285880"/>
              </p:ext>
            </p:extLst>
          </p:nvPr>
        </p:nvGraphicFramePr>
        <p:xfrm>
          <a:off x="8943975" y="3606158"/>
          <a:ext cx="3114676" cy="1097280"/>
        </p:xfrm>
        <a:graphic>
          <a:graphicData uri="http://schemas.openxmlformats.org/drawingml/2006/table">
            <a:tbl>
              <a:tblPr/>
              <a:tblGrid>
                <a:gridCol w="778669">
                  <a:extLst>
                    <a:ext uri="{9D8B030D-6E8A-4147-A177-3AD203B41FA5}">
                      <a16:colId xmlns:a16="http://schemas.microsoft.com/office/drawing/2014/main" val="3155966527"/>
                    </a:ext>
                  </a:extLst>
                </a:gridCol>
                <a:gridCol w="778669">
                  <a:extLst>
                    <a:ext uri="{9D8B030D-6E8A-4147-A177-3AD203B41FA5}">
                      <a16:colId xmlns:a16="http://schemas.microsoft.com/office/drawing/2014/main" val="4259155696"/>
                    </a:ext>
                  </a:extLst>
                </a:gridCol>
                <a:gridCol w="778669">
                  <a:extLst>
                    <a:ext uri="{9D8B030D-6E8A-4147-A177-3AD203B41FA5}">
                      <a16:colId xmlns:a16="http://schemas.microsoft.com/office/drawing/2014/main" val="4091908180"/>
                    </a:ext>
                  </a:extLst>
                </a:gridCol>
                <a:gridCol w="778669">
                  <a:extLst>
                    <a:ext uri="{9D8B030D-6E8A-4147-A177-3AD203B41FA5}">
                      <a16:colId xmlns:a16="http://schemas.microsoft.com/office/drawing/2014/main" val="3019768790"/>
                    </a:ext>
                  </a:extLst>
                </a:gridCol>
              </a:tblGrid>
              <a:tr h="276225"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b="1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zh-CN" alt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331938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62180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E/C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W/R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1442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25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特权级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932A99D-1949-4074-B00F-1676079F2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1007" y="1074147"/>
            <a:ext cx="3867150" cy="24795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46EC58F-33AD-42A6-9D3D-CAC10E21D146}"/>
              </a:ext>
            </a:extLst>
          </p:cNvPr>
          <p:cNvSpPr txBox="1"/>
          <p:nvPr/>
        </p:nvSpPr>
        <p:spPr>
          <a:xfrm>
            <a:off x="596766" y="1074147"/>
            <a:ext cx="512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特权级有：</a:t>
            </a:r>
            <a:r>
              <a:rPr lang="en-US" altLang="zh-CN" dirty="0">
                <a:solidFill>
                  <a:schemeClr val="bg1"/>
                </a:solidFill>
              </a:rPr>
              <a:t>0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en-US" altLang="zh-CN" dirty="0">
                <a:solidFill>
                  <a:schemeClr val="bg1"/>
                </a:solidFill>
              </a:rPr>
              <a:t>3</a:t>
            </a:r>
            <a:r>
              <a:rPr lang="zh-CN" altLang="en-US" dirty="0">
                <a:solidFill>
                  <a:schemeClr val="bg1"/>
                </a:solidFill>
              </a:rPr>
              <a:t>这几个等级。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758AA3D-B71F-4853-9ED5-9BFF7B66578D}"/>
              </a:ext>
            </a:extLst>
          </p:cNvPr>
          <p:cNvSpPr txBox="1"/>
          <p:nvPr/>
        </p:nvSpPr>
        <p:spPr>
          <a:xfrm>
            <a:off x="596766" y="1510119"/>
            <a:ext cx="512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我们可以使用一个同心圆去理解。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8D92C2B-7FAB-4C07-9E9B-4227064A9EBB}"/>
              </a:ext>
            </a:extLst>
          </p:cNvPr>
          <p:cNvSpPr txBox="1"/>
          <p:nvPr/>
        </p:nvSpPr>
        <p:spPr>
          <a:xfrm>
            <a:off x="981778" y="1881976"/>
            <a:ext cx="3946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0</a:t>
            </a:r>
            <a:r>
              <a:rPr lang="zh-CN" altLang="en-US" dirty="0">
                <a:solidFill>
                  <a:schemeClr val="bg1"/>
                </a:solidFill>
              </a:rPr>
              <a:t>级，最中心的圆，所以权限最高。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往外特权级依次</a:t>
            </a:r>
            <a:r>
              <a:rPr lang="zh-CN" altLang="en-US" b="1" dirty="0">
                <a:solidFill>
                  <a:schemeClr val="bg1"/>
                </a:solidFill>
              </a:rPr>
              <a:t>递增</a:t>
            </a:r>
            <a:r>
              <a:rPr lang="zh-CN" altLang="en-US" dirty="0">
                <a:solidFill>
                  <a:schemeClr val="bg1"/>
                </a:solidFill>
              </a:rPr>
              <a:t>，权限</a:t>
            </a:r>
            <a:r>
              <a:rPr lang="zh-CN" altLang="en-US" b="1" dirty="0">
                <a:solidFill>
                  <a:schemeClr val="bg1"/>
                </a:solidFill>
              </a:rPr>
              <a:t>递减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E0C261F-13C1-4C79-9B92-CFEA98779192}"/>
              </a:ext>
            </a:extLst>
          </p:cNvPr>
          <p:cNvSpPr txBox="1"/>
          <p:nvPr/>
        </p:nvSpPr>
        <p:spPr>
          <a:xfrm>
            <a:off x="596766" y="2759799"/>
            <a:ext cx="512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用户程序在</a:t>
            </a:r>
            <a:r>
              <a:rPr lang="en-US" altLang="zh-CN" dirty="0">
                <a:solidFill>
                  <a:schemeClr val="bg1"/>
                </a:solidFill>
              </a:rPr>
              <a:t>3</a:t>
            </a:r>
            <a:r>
              <a:rPr lang="zh-CN" altLang="en-US" dirty="0">
                <a:solidFill>
                  <a:schemeClr val="bg1"/>
                </a:solidFill>
              </a:rPr>
              <a:t>级，我们的内核会运行在</a:t>
            </a:r>
            <a:r>
              <a:rPr lang="en-US" altLang="zh-CN" dirty="0">
                <a:solidFill>
                  <a:schemeClr val="bg1"/>
                </a:solidFill>
              </a:rPr>
              <a:t>0</a:t>
            </a:r>
            <a:r>
              <a:rPr lang="zh-CN" altLang="en-US" dirty="0">
                <a:solidFill>
                  <a:schemeClr val="bg1"/>
                </a:solidFill>
              </a:rPr>
              <a:t>级。中间的等级则留给其他驱动程序或者一些服务。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C30E3BE-37F0-4C2F-B045-52DD7E7AF9D5}"/>
              </a:ext>
            </a:extLst>
          </p:cNvPr>
          <p:cNvSpPr txBox="1"/>
          <p:nvPr/>
        </p:nvSpPr>
        <p:spPr>
          <a:xfrm>
            <a:off x="596766" y="3917146"/>
            <a:ext cx="573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如何追踪程序的特权级？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A765769-D0C3-4B78-8689-B88FA949AA13}"/>
              </a:ext>
            </a:extLst>
          </p:cNvPr>
          <p:cNvSpPr txBox="1"/>
          <p:nvPr/>
        </p:nvSpPr>
        <p:spPr>
          <a:xfrm>
            <a:off x="596766" y="4286478"/>
            <a:ext cx="7459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CPL</a:t>
            </a:r>
            <a:r>
              <a:rPr lang="zh-CN" altLang="en-US" dirty="0">
                <a:solidFill>
                  <a:schemeClr val="bg1"/>
                </a:solidFill>
              </a:rPr>
              <a:t>（</a:t>
            </a:r>
            <a:r>
              <a:rPr lang="en-US" altLang="zh-CN" dirty="0">
                <a:solidFill>
                  <a:schemeClr val="bg1"/>
                </a:solidFill>
              </a:rPr>
              <a:t>Current Privilege Level</a:t>
            </a:r>
            <a:r>
              <a:rPr lang="zh-CN" altLang="en-US" dirty="0">
                <a:solidFill>
                  <a:schemeClr val="bg1"/>
                </a:solidFill>
              </a:rPr>
              <a:t>）：当前特权级，记录了当前正在执行的程序的特权级。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4300EEB-83F4-4549-8DAC-1BD99F02F355}"/>
              </a:ext>
            </a:extLst>
          </p:cNvPr>
          <p:cNvSpPr txBox="1"/>
          <p:nvPr/>
        </p:nvSpPr>
        <p:spPr>
          <a:xfrm>
            <a:off x="596765" y="5052188"/>
            <a:ext cx="2454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注意：</a:t>
            </a:r>
            <a:r>
              <a:rPr lang="en-US" altLang="zh-CN" b="1" dirty="0" err="1">
                <a:solidFill>
                  <a:schemeClr val="bg1"/>
                </a:solidFill>
              </a:rPr>
              <a:t>CPL</a:t>
            </a:r>
            <a:r>
              <a:rPr lang="zh-CN" altLang="en-US" b="1" u="sng" dirty="0">
                <a:solidFill>
                  <a:schemeClr val="bg1"/>
                </a:solidFill>
              </a:rPr>
              <a:t>不等于</a:t>
            </a:r>
            <a:r>
              <a:rPr lang="en-US" altLang="zh-CN" b="1" dirty="0">
                <a:solidFill>
                  <a:schemeClr val="bg1"/>
                </a:solidFill>
              </a:rPr>
              <a:t>DPL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DCF17C2-350C-4F4C-BB63-1D51396025A1}"/>
              </a:ext>
            </a:extLst>
          </p:cNvPr>
          <p:cNvSpPr txBox="1"/>
          <p:nvPr/>
        </p:nvSpPr>
        <p:spPr>
          <a:xfrm>
            <a:off x="981778" y="5480949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因为正在运行的程序的特权级有可能发生变动。举个不是很恰当的例子：</a:t>
            </a:r>
            <a:r>
              <a:rPr lang="en-US" altLang="zh-CN" dirty="0">
                <a:solidFill>
                  <a:schemeClr val="bg1"/>
                </a:solidFill>
              </a:rPr>
              <a:t>Windows</a:t>
            </a:r>
            <a:r>
              <a:rPr lang="zh-CN" altLang="en-US" dirty="0">
                <a:solidFill>
                  <a:schemeClr val="bg1"/>
                </a:solidFill>
              </a:rPr>
              <a:t>里面的 “以管理员身份运行”。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945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uiExpand="1" build="p"/>
      <p:bldP spid="9" grpId="0"/>
      <p:bldP spid="10" grpId="0"/>
      <p:bldP spid="12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再论寻址</a:t>
            </a:r>
            <a:r>
              <a:rPr lang="en-US" altLang="zh-CN" dirty="0">
                <a:solidFill>
                  <a:schemeClr val="bg1"/>
                </a:solidFill>
              </a:rPr>
              <a:t>-</a:t>
            </a:r>
            <a:r>
              <a:rPr lang="zh-CN" altLang="en-US" dirty="0">
                <a:solidFill>
                  <a:schemeClr val="bg1"/>
                </a:solidFill>
              </a:rPr>
              <a:t>逻辑地址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FC7F16C-F8AE-446B-8F0B-DC3CDF672E2B}"/>
              </a:ext>
            </a:extLst>
          </p:cNvPr>
          <p:cNvSpPr txBox="1"/>
          <p:nvPr/>
        </p:nvSpPr>
        <p:spPr>
          <a:xfrm>
            <a:off x="581025" y="1133475"/>
            <a:ext cx="812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段基地址</a:t>
            </a:r>
            <a:r>
              <a:rPr lang="en-US" altLang="zh-CN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+</a:t>
            </a:r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段内偏移</a:t>
            </a: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可以表示某个段内任意一个字节的线性地址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51A86D8-045F-4FE9-8A45-671A2D371BC6}"/>
              </a:ext>
            </a:extLst>
          </p:cNvPr>
          <p:cNvSpPr txBox="1"/>
          <p:nvPr/>
        </p:nvSpPr>
        <p:spPr>
          <a:xfrm>
            <a:off x="581025" y="1661041"/>
            <a:ext cx="689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段的基地址得要通过查询</a:t>
            </a:r>
            <a:r>
              <a:rPr lang="en-US" altLang="zh-CN" dirty="0">
                <a:solidFill>
                  <a:schemeClr val="bg1"/>
                </a:solidFill>
              </a:rPr>
              <a:t>GDT</a:t>
            </a:r>
            <a:r>
              <a:rPr lang="zh-CN" altLang="en-US" dirty="0">
                <a:solidFill>
                  <a:schemeClr val="bg1"/>
                </a:solidFill>
              </a:rPr>
              <a:t>才能知道，我们需要另一种表述方式！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D12540C-F333-461C-9DC6-1F1D7949E403}"/>
              </a:ext>
            </a:extLst>
          </p:cNvPr>
          <p:cNvSpPr txBox="1"/>
          <p:nvPr/>
        </p:nvSpPr>
        <p:spPr>
          <a:xfrm>
            <a:off x="581025" y="2270164"/>
            <a:ext cx="292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保护模式下的逻辑地址：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00786BD-DBAB-4EB2-B354-6D8D7CC0CAFF}"/>
              </a:ext>
            </a:extLst>
          </p:cNvPr>
          <p:cNvSpPr txBox="1"/>
          <p:nvPr/>
        </p:nvSpPr>
        <p:spPr>
          <a:xfrm>
            <a:off x="581024" y="2708196"/>
            <a:ext cx="6448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逻辑地址是一个长度为</a:t>
            </a:r>
            <a:r>
              <a:rPr lang="en-US" altLang="zh-CN" dirty="0">
                <a:solidFill>
                  <a:schemeClr val="bg1"/>
                </a:solidFill>
              </a:rPr>
              <a:t>48</a:t>
            </a:r>
            <a:r>
              <a:rPr lang="zh-CN" altLang="en-US" dirty="0">
                <a:solidFill>
                  <a:schemeClr val="bg1"/>
                </a:solidFill>
              </a:rPr>
              <a:t>位的数字，由一个</a:t>
            </a:r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位的段选择器，</a:t>
            </a:r>
            <a:r>
              <a:rPr lang="en-US" altLang="zh-CN" dirty="0">
                <a:solidFill>
                  <a:schemeClr val="bg1"/>
                </a:solidFill>
              </a:rPr>
              <a:t>Segment Selector</a:t>
            </a:r>
            <a:r>
              <a:rPr lang="zh-CN" altLang="en-US" dirty="0">
                <a:solidFill>
                  <a:schemeClr val="bg1"/>
                </a:solidFill>
              </a:rPr>
              <a:t>，以及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位段内偏移组成。</a:t>
            </a: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F1D3A65F-A1E1-472B-9F3A-B9C85C1AC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96126"/>
              </p:ext>
            </p:extLst>
          </p:nvPr>
        </p:nvGraphicFramePr>
        <p:xfrm>
          <a:off x="1217060" y="3884892"/>
          <a:ext cx="2288141" cy="365760"/>
        </p:xfrm>
        <a:graphic>
          <a:graphicData uri="http://schemas.openxmlformats.org/drawingml/2006/table">
            <a:tbl>
              <a:tblPr/>
              <a:tblGrid>
                <a:gridCol w="2288141">
                  <a:extLst>
                    <a:ext uri="{9D8B030D-6E8A-4147-A177-3AD203B41FA5}">
                      <a16:colId xmlns:a16="http://schemas.microsoft.com/office/drawing/2014/main" val="2119037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段选择器（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16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位）</a:t>
                      </a: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264891"/>
                  </a:ext>
                </a:extLst>
              </a:tr>
            </a:tbl>
          </a:graphicData>
        </a:graphic>
      </p:graphicFrame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E2AE2FFE-ABCB-4623-8AF5-C54D8B2657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454749"/>
              </p:ext>
            </p:extLst>
          </p:nvPr>
        </p:nvGraphicFramePr>
        <p:xfrm>
          <a:off x="3505201" y="3884892"/>
          <a:ext cx="3142279" cy="365760"/>
        </p:xfrm>
        <a:graphic>
          <a:graphicData uri="http://schemas.openxmlformats.org/drawingml/2006/table">
            <a:tbl>
              <a:tblPr/>
              <a:tblGrid>
                <a:gridCol w="3142279">
                  <a:extLst>
                    <a:ext uri="{9D8B030D-6E8A-4147-A177-3AD203B41FA5}">
                      <a16:colId xmlns:a16="http://schemas.microsoft.com/office/drawing/2014/main" val="2119037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段内偏移地址（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32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位）</a:t>
                      </a: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264891"/>
                  </a:ext>
                </a:extLst>
              </a:tr>
            </a:tbl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id="{ABC75DF5-2237-4D40-B635-574CD7F4956E}"/>
              </a:ext>
            </a:extLst>
          </p:cNvPr>
          <p:cNvSpPr txBox="1"/>
          <p:nvPr/>
        </p:nvSpPr>
        <p:spPr>
          <a:xfrm>
            <a:off x="6494348" y="3503474"/>
            <a:ext cx="27991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A861337-CE1C-451A-9D25-C5C2C694466D}"/>
              </a:ext>
            </a:extLst>
          </p:cNvPr>
          <p:cNvSpPr txBox="1"/>
          <p:nvPr/>
        </p:nvSpPr>
        <p:spPr>
          <a:xfrm>
            <a:off x="3390898" y="3541544"/>
            <a:ext cx="43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31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5B5EE63-DC7D-4711-8506-602931C5420B}"/>
              </a:ext>
            </a:extLst>
          </p:cNvPr>
          <p:cNvSpPr txBox="1"/>
          <p:nvPr/>
        </p:nvSpPr>
        <p:spPr>
          <a:xfrm>
            <a:off x="3143635" y="4267733"/>
            <a:ext cx="43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32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23257B1-1FA7-4817-A49E-F5154E112B49}"/>
              </a:ext>
            </a:extLst>
          </p:cNvPr>
          <p:cNvSpPr txBox="1"/>
          <p:nvPr/>
        </p:nvSpPr>
        <p:spPr>
          <a:xfrm>
            <a:off x="997789" y="4269313"/>
            <a:ext cx="43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47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085DDF4-B112-49DD-B2C2-84320EA5E95D}"/>
              </a:ext>
            </a:extLst>
          </p:cNvPr>
          <p:cNvSpPr txBox="1"/>
          <p:nvPr/>
        </p:nvSpPr>
        <p:spPr>
          <a:xfrm>
            <a:off x="752475" y="5076825"/>
            <a:ext cx="619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*注意，段选择器并不是</a:t>
            </a:r>
            <a:r>
              <a:rPr lang="en-US" altLang="zh-CN" b="1" dirty="0">
                <a:solidFill>
                  <a:schemeClr val="bg1"/>
                </a:solidFill>
              </a:rPr>
              <a:t>GDT</a:t>
            </a:r>
            <a:r>
              <a:rPr lang="zh-CN" altLang="en-US" b="1" dirty="0">
                <a:solidFill>
                  <a:schemeClr val="bg1"/>
                </a:solidFill>
              </a:rPr>
              <a:t>内的偏移！</a:t>
            </a:r>
          </a:p>
        </p:txBody>
      </p:sp>
    </p:spTree>
    <p:extLst>
      <p:ext uri="{BB962C8B-B14F-4D97-AF65-F5344CB8AC3E}">
        <p14:creationId xmlns:p14="http://schemas.microsoft.com/office/powerpoint/2010/main" val="257472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3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再论寻址</a:t>
            </a:r>
            <a:r>
              <a:rPr lang="en-US" altLang="zh-CN" dirty="0">
                <a:solidFill>
                  <a:schemeClr val="bg1"/>
                </a:solidFill>
              </a:rPr>
              <a:t>-</a:t>
            </a:r>
            <a:r>
              <a:rPr lang="zh-CN" altLang="en-US" dirty="0">
                <a:solidFill>
                  <a:schemeClr val="bg1"/>
                </a:solidFill>
              </a:rPr>
              <a:t>段选择器</a:t>
            </a:r>
          </a:p>
        </p:txBody>
      </p: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55FFE7B3-5790-4FAF-BC56-8917C1D00F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18090"/>
              </p:ext>
            </p:extLst>
          </p:nvPr>
        </p:nvGraphicFramePr>
        <p:xfrm>
          <a:off x="982980" y="1133923"/>
          <a:ext cx="2288141" cy="365760"/>
        </p:xfrm>
        <a:graphic>
          <a:graphicData uri="http://schemas.openxmlformats.org/drawingml/2006/table">
            <a:tbl>
              <a:tblPr/>
              <a:tblGrid>
                <a:gridCol w="2288141">
                  <a:extLst>
                    <a:ext uri="{9D8B030D-6E8A-4147-A177-3AD203B41FA5}">
                      <a16:colId xmlns:a16="http://schemas.microsoft.com/office/drawing/2014/main" val="2119037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段选择器（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16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位）</a:t>
                      </a: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264891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F9BF43BE-3072-45F4-AEC9-B95ED772A9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277444"/>
              </p:ext>
            </p:extLst>
          </p:nvPr>
        </p:nvGraphicFramePr>
        <p:xfrm>
          <a:off x="3271121" y="1133923"/>
          <a:ext cx="3142279" cy="365760"/>
        </p:xfrm>
        <a:graphic>
          <a:graphicData uri="http://schemas.openxmlformats.org/drawingml/2006/table">
            <a:tbl>
              <a:tblPr/>
              <a:tblGrid>
                <a:gridCol w="3142279">
                  <a:extLst>
                    <a:ext uri="{9D8B030D-6E8A-4147-A177-3AD203B41FA5}">
                      <a16:colId xmlns:a16="http://schemas.microsoft.com/office/drawing/2014/main" val="2119037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段内偏移地址（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32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位）</a:t>
                      </a: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264891"/>
                  </a:ext>
                </a:extLst>
              </a:tr>
            </a:tbl>
          </a:graphicData>
        </a:graphic>
      </p:graphicFrame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042B94C2-C4D8-4AE5-8634-169E5B2D7A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077119"/>
              </p:ext>
            </p:extLst>
          </p:nvPr>
        </p:nvGraphicFramePr>
        <p:xfrm>
          <a:off x="1713529" y="2208791"/>
          <a:ext cx="5162550" cy="365760"/>
        </p:xfrm>
        <a:graphic>
          <a:graphicData uri="http://schemas.openxmlformats.org/drawingml/2006/table">
            <a:tbl>
              <a:tblPr/>
              <a:tblGrid>
                <a:gridCol w="3400425">
                  <a:extLst>
                    <a:ext uri="{9D8B030D-6E8A-4147-A177-3AD203B41FA5}">
                      <a16:colId xmlns:a16="http://schemas.microsoft.com/office/drawing/2014/main" val="3682957037"/>
                    </a:ext>
                  </a:extLst>
                </a:gridCol>
                <a:gridCol w="733425">
                  <a:extLst>
                    <a:ext uri="{9D8B030D-6E8A-4147-A177-3AD203B41FA5}">
                      <a16:colId xmlns:a16="http://schemas.microsoft.com/office/drawing/2014/main" val="3388049466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64748666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Index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TI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>
                          <a:solidFill>
                            <a:schemeClr val="bg1"/>
                          </a:solidFill>
                        </a:rPr>
                        <a:t>RPL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470913"/>
                  </a:ext>
                </a:extLst>
              </a:tr>
            </a:tbl>
          </a:graphicData>
        </a:graphic>
      </p:graphicFrame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2422022D-842C-4490-B6F6-D55949FC2419}"/>
              </a:ext>
            </a:extLst>
          </p:cNvPr>
          <p:cNvCxnSpPr>
            <a:cxnSpLocks/>
          </p:cNvCxnSpPr>
          <p:nvPr/>
        </p:nvCxnSpPr>
        <p:spPr>
          <a:xfrm>
            <a:off x="982980" y="1499683"/>
            <a:ext cx="730549" cy="7091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34EBC76A-A354-44B7-AA4D-51D3FD1AEE45}"/>
              </a:ext>
            </a:extLst>
          </p:cNvPr>
          <p:cNvCxnSpPr>
            <a:cxnSpLocks/>
          </p:cNvCxnSpPr>
          <p:nvPr/>
        </p:nvCxnSpPr>
        <p:spPr>
          <a:xfrm>
            <a:off x="3271121" y="1499683"/>
            <a:ext cx="3604958" cy="70910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8DD0F675-D866-430D-82E7-01D95127D5EE}"/>
              </a:ext>
            </a:extLst>
          </p:cNvPr>
          <p:cNvSpPr txBox="1"/>
          <p:nvPr/>
        </p:nvSpPr>
        <p:spPr>
          <a:xfrm>
            <a:off x="2009775" y="3039161"/>
            <a:ext cx="499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3~15</a:t>
            </a:r>
            <a:r>
              <a:rPr lang="zh-CN" altLang="en-US" dirty="0">
                <a:solidFill>
                  <a:schemeClr val="bg1"/>
                </a:solidFill>
              </a:rPr>
              <a:t>位，</a:t>
            </a:r>
            <a:r>
              <a:rPr lang="en-US" altLang="zh-CN" b="1" dirty="0">
                <a:solidFill>
                  <a:schemeClr val="bg1"/>
                </a:solidFill>
              </a:rPr>
              <a:t>Index</a:t>
            </a:r>
            <a:r>
              <a:rPr lang="zh-CN" altLang="en-US" dirty="0">
                <a:solidFill>
                  <a:schemeClr val="bg1"/>
                </a:solidFill>
              </a:rPr>
              <a:t>：段的索引，第几个</a:t>
            </a:r>
            <a:r>
              <a:rPr lang="en-US" altLang="zh-CN" dirty="0">
                <a:solidFill>
                  <a:schemeClr val="bg1"/>
                </a:solidFill>
              </a:rPr>
              <a:t>SD</a:t>
            </a:r>
            <a:r>
              <a:rPr lang="zh-CN" altLang="en-US" dirty="0">
                <a:solidFill>
                  <a:schemeClr val="bg1"/>
                </a:solidFill>
              </a:rPr>
              <a:t>（就像是操作数组一样）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范围：</a:t>
            </a:r>
            <a:r>
              <a:rPr lang="en-US" altLang="zh-CN" dirty="0">
                <a:solidFill>
                  <a:schemeClr val="bg1"/>
                </a:solidFill>
              </a:rPr>
              <a:t>0~8191</a:t>
            </a:r>
            <a:r>
              <a:rPr lang="zh-CN" altLang="en-US" dirty="0">
                <a:solidFill>
                  <a:schemeClr val="bg1"/>
                </a:solidFill>
              </a:rPr>
              <a:t>，代表着</a:t>
            </a:r>
            <a:r>
              <a:rPr lang="en-US" altLang="zh-CN" dirty="0">
                <a:solidFill>
                  <a:schemeClr val="bg1"/>
                </a:solidFill>
              </a:rPr>
              <a:t>GDT</a:t>
            </a:r>
            <a:r>
              <a:rPr lang="zh-CN" altLang="en-US" dirty="0">
                <a:solidFill>
                  <a:schemeClr val="bg1"/>
                </a:solidFill>
              </a:rPr>
              <a:t>中</a:t>
            </a:r>
            <a:r>
              <a:rPr lang="en-US" altLang="zh-CN" dirty="0">
                <a:solidFill>
                  <a:schemeClr val="bg1"/>
                </a:solidFill>
              </a:rPr>
              <a:t>8192</a:t>
            </a:r>
            <a:r>
              <a:rPr lang="zh-CN" altLang="en-US" dirty="0">
                <a:solidFill>
                  <a:schemeClr val="bg1"/>
                </a:solidFill>
              </a:rPr>
              <a:t>个</a:t>
            </a:r>
            <a:r>
              <a:rPr lang="en-US" altLang="zh-CN" dirty="0">
                <a:solidFill>
                  <a:schemeClr val="bg1"/>
                </a:solidFill>
              </a:rPr>
              <a:t>SD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78687C4C-CFFA-48A1-ABAB-7184BAD99590}"/>
              </a:ext>
            </a:extLst>
          </p:cNvPr>
          <p:cNvSpPr txBox="1"/>
          <p:nvPr/>
        </p:nvSpPr>
        <p:spPr>
          <a:xfrm>
            <a:off x="2009775" y="3995712"/>
            <a:ext cx="499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位， </a:t>
            </a:r>
            <a:r>
              <a:rPr lang="en-US" altLang="zh-CN" b="1" dirty="0">
                <a:solidFill>
                  <a:schemeClr val="bg1"/>
                </a:solidFill>
              </a:rPr>
              <a:t>TI</a:t>
            </a:r>
            <a:r>
              <a:rPr lang="zh-CN" altLang="en-US" dirty="0">
                <a:solidFill>
                  <a:schemeClr val="bg1"/>
                </a:solidFill>
              </a:rPr>
              <a:t>：表指示器（</a:t>
            </a:r>
            <a:r>
              <a:rPr lang="en-US" altLang="zh-CN" dirty="0">
                <a:solidFill>
                  <a:schemeClr val="bg1"/>
                </a:solidFill>
              </a:rPr>
              <a:t>Table Indicator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TI=0</a:t>
            </a:r>
            <a:r>
              <a:rPr lang="zh-CN" altLang="en-US" dirty="0">
                <a:solidFill>
                  <a:schemeClr val="bg1"/>
                </a:solidFill>
              </a:rPr>
              <a:t>：这个段描述符在</a:t>
            </a:r>
            <a:r>
              <a:rPr lang="en-US" altLang="zh-CN" b="1" dirty="0">
                <a:solidFill>
                  <a:schemeClr val="bg1"/>
                </a:solidFill>
              </a:rPr>
              <a:t>GDT</a:t>
            </a:r>
            <a:r>
              <a:rPr lang="zh-CN" altLang="en-US" dirty="0">
                <a:solidFill>
                  <a:schemeClr val="bg1"/>
                </a:solidFill>
              </a:rPr>
              <a:t>里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TI=1</a:t>
            </a:r>
            <a:r>
              <a:rPr lang="zh-CN" altLang="en-US" dirty="0">
                <a:solidFill>
                  <a:schemeClr val="bg1"/>
                </a:solidFill>
              </a:rPr>
              <a:t>：这个段描述符在</a:t>
            </a:r>
            <a:r>
              <a:rPr lang="en-US" altLang="zh-CN" b="1" dirty="0" err="1">
                <a:solidFill>
                  <a:schemeClr val="bg1"/>
                </a:solidFill>
              </a:rPr>
              <a:t>LDT</a:t>
            </a:r>
            <a:r>
              <a:rPr lang="zh-CN" altLang="en-US" dirty="0">
                <a:solidFill>
                  <a:schemeClr val="bg1"/>
                </a:solidFill>
              </a:rPr>
              <a:t>里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E21E6B46-4E0F-437E-B36A-0BE43DFB0866}"/>
              </a:ext>
            </a:extLst>
          </p:cNvPr>
          <p:cNvSpPr txBox="1"/>
          <p:nvPr/>
        </p:nvSpPr>
        <p:spPr>
          <a:xfrm>
            <a:off x="2009774" y="5010748"/>
            <a:ext cx="55721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0~1</a:t>
            </a:r>
            <a:r>
              <a:rPr lang="zh-CN" altLang="en-US" dirty="0">
                <a:solidFill>
                  <a:schemeClr val="bg1"/>
                </a:solidFill>
              </a:rPr>
              <a:t>位，</a:t>
            </a:r>
            <a:r>
              <a:rPr lang="zh-CN" altLang="en-US" b="1" dirty="0">
                <a:solidFill>
                  <a:schemeClr val="bg1"/>
                </a:solidFill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</a:rPr>
              <a:t>RPL</a:t>
            </a:r>
            <a:r>
              <a:rPr lang="zh-CN" altLang="en-US" dirty="0">
                <a:solidFill>
                  <a:schemeClr val="bg1"/>
                </a:solidFill>
              </a:rPr>
              <a:t>：请求权限级。段选择器的权限（一般是构建此选择器的程序的权限）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bg1"/>
                </a:solidFill>
              </a:rPr>
              <a:t>RPL</a:t>
            </a:r>
            <a:r>
              <a:rPr lang="en-US" altLang="zh-CN" dirty="0">
                <a:solidFill>
                  <a:schemeClr val="bg1"/>
                </a:solidFill>
              </a:rPr>
              <a:t>=00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bg1"/>
                </a:solidFill>
              </a:rPr>
              <a:t>RPL</a:t>
            </a:r>
            <a:r>
              <a:rPr lang="en-US" altLang="zh-CN" dirty="0">
                <a:solidFill>
                  <a:schemeClr val="bg1"/>
                </a:solidFill>
              </a:rPr>
              <a:t>=01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bg1"/>
                </a:solidFill>
              </a:rPr>
              <a:t>RPL</a:t>
            </a:r>
            <a:r>
              <a:rPr lang="en-US" altLang="zh-CN" dirty="0">
                <a:solidFill>
                  <a:schemeClr val="bg1"/>
                </a:solidFill>
              </a:rPr>
              <a:t>=10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bg1"/>
                </a:solidFill>
              </a:rPr>
              <a:t>RPL</a:t>
            </a:r>
            <a:r>
              <a:rPr lang="en-US" altLang="zh-CN" dirty="0">
                <a:solidFill>
                  <a:schemeClr val="bg1"/>
                </a:solidFill>
              </a:rPr>
              <a:t>=11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9281874F-A135-475F-A4C7-69F89E452DBD}"/>
              </a:ext>
            </a:extLst>
          </p:cNvPr>
          <p:cNvSpPr txBox="1"/>
          <p:nvPr/>
        </p:nvSpPr>
        <p:spPr>
          <a:xfrm>
            <a:off x="6713668" y="2528385"/>
            <a:ext cx="324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D4CF88BD-9E82-4DBE-9288-2F809DEB562D}"/>
              </a:ext>
            </a:extLst>
          </p:cNvPr>
          <p:cNvSpPr txBox="1"/>
          <p:nvPr/>
        </p:nvSpPr>
        <p:spPr>
          <a:xfrm>
            <a:off x="5812428" y="2521241"/>
            <a:ext cx="324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431DB830-15E1-4399-A137-B442DCF64890}"/>
              </a:ext>
            </a:extLst>
          </p:cNvPr>
          <p:cNvSpPr txBox="1"/>
          <p:nvPr/>
        </p:nvSpPr>
        <p:spPr>
          <a:xfrm>
            <a:off x="5569911" y="2524813"/>
            <a:ext cx="324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B731AAA1-061B-493B-B9CD-9BF50C33DD98}"/>
              </a:ext>
            </a:extLst>
          </p:cNvPr>
          <p:cNvSpPr txBox="1"/>
          <p:nvPr/>
        </p:nvSpPr>
        <p:spPr>
          <a:xfrm>
            <a:off x="4911189" y="2528385"/>
            <a:ext cx="324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51BD4A94-354A-4FBC-84A7-E81437A85747}"/>
              </a:ext>
            </a:extLst>
          </p:cNvPr>
          <p:cNvSpPr txBox="1"/>
          <p:nvPr/>
        </p:nvSpPr>
        <p:spPr>
          <a:xfrm>
            <a:off x="1551118" y="2571337"/>
            <a:ext cx="458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15</a:t>
            </a:r>
            <a:endParaRPr lang="zh-CN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78C0A573-5145-4E14-B876-FC372EECE28D}"/>
                  </a:ext>
                </a:extLst>
              </p:cNvPr>
              <p:cNvSpPr txBox="1"/>
              <p:nvPr/>
            </p:nvSpPr>
            <p:spPr>
              <a:xfrm>
                <a:off x="7520940" y="3316160"/>
                <a:ext cx="2430780" cy="369332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64×1024÷8=8192</m:t>
                      </m:r>
                    </m:oMath>
                  </m:oMathPara>
                </a14:m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78C0A573-5145-4E14-B876-FC372EEC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940" y="3316160"/>
                <a:ext cx="243078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A24881F3-5A92-43C4-A611-F6CE5D726A39}"/>
              </a:ext>
            </a:extLst>
          </p:cNvPr>
          <p:cNvCxnSpPr>
            <a:stCxn id="42" idx="1"/>
          </p:cNvCxnSpPr>
          <p:nvPr/>
        </p:nvCxnSpPr>
        <p:spPr>
          <a:xfrm flipH="1">
            <a:off x="6941820" y="3500826"/>
            <a:ext cx="579120" cy="18466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:a16="http://schemas.microsoft.com/office/drawing/2014/main" id="{DA1525C0-23D9-4575-9239-93E660D16707}"/>
              </a:ext>
            </a:extLst>
          </p:cNvPr>
          <p:cNvSpPr txBox="1"/>
          <p:nvPr/>
        </p:nvSpPr>
        <p:spPr>
          <a:xfrm>
            <a:off x="8137425" y="1247898"/>
            <a:ext cx="3604260" cy="1692771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>
                <a:solidFill>
                  <a:schemeClr val="bg1"/>
                </a:solidFill>
              </a:rPr>
              <a:t>注意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</a:rPr>
              <a:t>GDT</a:t>
            </a:r>
            <a:r>
              <a:rPr lang="zh-CN" altLang="en-US" sz="1600" dirty="0">
                <a:solidFill>
                  <a:schemeClr val="bg1"/>
                </a:solidFill>
              </a:rPr>
              <a:t>的第一个</a:t>
            </a:r>
            <a:r>
              <a:rPr lang="en-US" altLang="zh-CN" sz="1600" dirty="0">
                <a:solidFill>
                  <a:schemeClr val="bg1"/>
                </a:solidFill>
              </a:rPr>
              <a:t>SD</a:t>
            </a:r>
            <a:r>
              <a:rPr lang="zh-CN" altLang="en-US" sz="1600" dirty="0">
                <a:solidFill>
                  <a:schemeClr val="bg1"/>
                </a:solidFill>
              </a:rPr>
              <a:t>（索引</a:t>
            </a:r>
            <a:r>
              <a:rPr lang="en-US" altLang="zh-CN" sz="1600" dirty="0">
                <a:solidFill>
                  <a:schemeClr val="bg1"/>
                </a:solidFill>
              </a:rPr>
              <a:t>=0</a:t>
            </a:r>
            <a:r>
              <a:rPr lang="zh-CN" altLang="en-US" sz="1600" dirty="0">
                <a:solidFill>
                  <a:schemeClr val="bg1"/>
                </a:solidFill>
              </a:rPr>
              <a:t>），是一个</a:t>
            </a:r>
            <a:r>
              <a:rPr lang="zh-CN" altLang="en-US" sz="1600" b="1" dirty="0">
                <a:solidFill>
                  <a:schemeClr val="bg1"/>
                </a:solidFill>
              </a:rPr>
              <a:t>空</a:t>
            </a:r>
            <a:r>
              <a:rPr lang="en-US" altLang="zh-CN" sz="1600" b="1" dirty="0">
                <a:solidFill>
                  <a:schemeClr val="bg1"/>
                </a:solidFill>
              </a:rPr>
              <a:t>SD</a:t>
            </a:r>
            <a:r>
              <a:rPr lang="zh-CN" altLang="en-US" sz="1600" dirty="0">
                <a:solidFill>
                  <a:schemeClr val="bg1"/>
                </a:solidFill>
              </a:rPr>
              <a:t>，（所有的位都是</a:t>
            </a:r>
            <a:r>
              <a:rPr lang="en-US" altLang="zh-CN" sz="1600" dirty="0">
                <a:solidFill>
                  <a:schemeClr val="bg1"/>
                </a:solidFill>
              </a:rPr>
              <a:t>0</a:t>
            </a:r>
            <a:r>
              <a:rPr lang="zh-CN" altLang="en-US" sz="1600" dirty="0">
                <a:solidFill>
                  <a:schemeClr val="bg1"/>
                </a:solidFill>
              </a:rPr>
              <a:t>）。如果使用这个</a:t>
            </a:r>
            <a:r>
              <a:rPr lang="en-US" altLang="zh-CN" sz="1600" dirty="0">
                <a:solidFill>
                  <a:schemeClr val="bg1"/>
                </a:solidFill>
              </a:rPr>
              <a:t>SD</a:t>
            </a:r>
            <a:r>
              <a:rPr lang="zh-CN" altLang="en-US" sz="1600" dirty="0">
                <a:solidFill>
                  <a:schemeClr val="bg1"/>
                </a:solidFill>
              </a:rPr>
              <a:t>进行寻址的话，</a:t>
            </a:r>
            <a:r>
              <a:rPr lang="en-US" altLang="zh-CN" sz="1600" dirty="0">
                <a:solidFill>
                  <a:schemeClr val="bg1"/>
                </a:solidFill>
              </a:rPr>
              <a:t>CPU</a:t>
            </a:r>
            <a:r>
              <a:rPr lang="zh-CN" altLang="en-US" sz="1600" dirty="0">
                <a:solidFill>
                  <a:schemeClr val="bg1"/>
                </a:solidFill>
              </a:rPr>
              <a:t>会产生一个</a:t>
            </a:r>
            <a:r>
              <a:rPr lang="en-US" altLang="zh-CN" sz="1600" b="1" dirty="0">
                <a:solidFill>
                  <a:schemeClr val="bg1"/>
                </a:solidFill>
              </a:rPr>
              <a:t>GP</a:t>
            </a:r>
            <a:r>
              <a:rPr lang="zh-CN" altLang="en-US" sz="1600" b="1" dirty="0">
                <a:solidFill>
                  <a:schemeClr val="bg1"/>
                </a:solidFill>
              </a:rPr>
              <a:t>（</a:t>
            </a:r>
            <a:r>
              <a:rPr lang="en-US" altLang="zh-CN" sz="1600" b="1" dirty="0">
                <a:solidFill>
                  <a:schemeClr val="bg1"/>
                </a:solidFill>
              </a:rPr>
              <a:t>General Protection</a:t>
            </a:r>
            <a:r>
              <a:rPr lang="zh-CN" altLang="en-US" sz="1600" b="1" dirty="0">
                <a:solidFill>
                  <a:schemeClr val="bg1"/>
                </a:solidFill>
              </a:rPr>
              <a:t>）异常，</a:t>
            </a:r>
            <a:r>
              <a:rPr lang="zh-CN" altLang="en-US" sz="1600" dirty="0">
                <a:solidFill>
                  <a:schemeClr val="bg1"/>
                </a:solidFill>
              </a:rPr>
              <a:t>这会直接导致</a:t>
            </a:r>
            <a:r>
              <a:rPr lang="en-US" altLang="zh-CN" sz="1600" b="1" dirty="0">
                <a:solidFill>
                  <a:schemeClr val="bg1"/>
                </a:solidFill>
              </a:rPr>
              <a:t>Triple Fault !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D218EFA5-0F73-4771-AB6C-D2FE58B7E163}"/>
              </a:ext>
            </a:extLst>
          </p:cNvPr>
          <p:cNvSpPr txBox="1"/>
          <p:nvPr/>
        </p:nvSpPr>
        <p:spPr>
          <a:xfrm>
            <a:off x="5894732" y="5937023"/>
            <a:ext cx="1264419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 err="1">
                <a:solidFill>
                  <a:schemeClr val="bg1"/>
                </a:solidFill>
              </a:rPr>
              <a:t>RPL</a:t>
            </a:r>
            <a:r>
              <a:rPr lang="en-US" altLang="zh-CN" b="1" dirty="0">
                <a:solidFill>
                  <a:schemeClr val="bg1"/>
                </a:solidFill>
              </a:rPr>
              <a:t>=</a:t>
            </a:r>
            <a:r>
              <a:rPr lang="en-US" altLang="zh-CN" b="1" dirty="0" err="1">
                <a:solidFill>
                  <a:schemeClr val="bg1"/>
                </a:solidFill>
              </a:rPr>
              <a:t>CPL</a:t>
            </a:r>
            <a:endParaRPr lang="en-US" altLang="zh-C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7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/>
      <p:bldP spid="30" grpId="0" uiExpand="1" build="p"/>
      <p:bldP spid="32" grpId="0" uiExpand="1" build="p"/>
      <p:bldP spid="33" grpId="0"/>
      <p:bldP spid="35" grpId="0"/>
      <p:bldP spid="37" grpId="0"/>
      <p:bldP spid="39" grpId="0"/>
      <p:bldP spid="41" grpId="0"/>
      <p:bldP spid="42" grpId="0" animBg="1"/>
      <p:bldP spid="46" grpId="0" animBg="1"/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再论寻址</a:t>
            </a:r>
            <a:r>
              <a:rPr lang="en-US" altLang="zh-CN" dirty="0">
                <a:solidFill>
                  <a:schemeClr val="bg1"/>
                </a:solidFill>
              </a:rPr>
              <a:t>-</a:t>
            </a:r>
            <a:r>
              <a:rPr lang="zh-CN" altLang="en-US" dirty="0">
                <a:solidFill>
                  <a:schemeClr val="bg1"/>
                </a:solidFill>
              </a:rPr>
              <a:t>逻辑地址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102A1B4-CD73-4B58-875B-7B0AB0E2C276}"/>
              </a:ext>
            </a:extLst>
          </p:cNvPr>
          <p:cNvSpPr txBox="1"/>
          <p:nvPr/>
        </p:nvSpPr>
        <p:spPr>
          <a:xfrm>
            <a:off x="954251" y="1581983"/>
            <a:ext cx="4836948" cy="45243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accent4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GetLinearAddr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(</a:t>
            </a:r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logic_addr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):</a:t>
            </a:r>
          </a:p>
          <a:p>
            <a:pPr lvl="1"/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selector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, 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offset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= </a:t>
            </a:r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logic_addr</a:t>
            </a:r>
            <a:endParaRPr lang="en-US" altLang="zh-CN" dirty="0">
              <a:solidFill>
                <a:schemeClr val="accent1">
                  <a:lumMod val="40000"/>
                  <a:lumOff val="60000"/>
                </a:schemeClr>
              </a:solidFill>
              <a:latin typeface="Cascadia Code" panose="00000509000000000000" pitchFamily="49" charset="0"/>
            </a:endParaRPr>
          </a:p>
          <a:p>
            <a:pPr lvl="1"/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index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, </a:t>
            </a:r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ti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, </a:t>
            </a:r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rpl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= 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selector</a:t>
            </a:r>
          </a:p>
          <a:p>
            <a:pPr lvl="1"/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table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= []</a:t>
            </a:r>
          </a:p>
          <a:p>
            <a:pPr lvl="1"/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if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ti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is set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: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	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table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= </a:t>
            </a:r>
            <a:r>
              <a:rPr lang="en-US" altLang="zh-CN" dirty="0" err="1">
                <a:solidFill>
                  <a:srgbClr val="15F35A"/>
                </a:solidFill>
                <a:latin typeface="Cascadia Code" panose="00000509000000000000" pitchFamily="49" charset="0"/>
              </a:rPr>
              <a:t>ldt</a:t>
            </a:r>
            <a:endParaRPr lang="en-US" altLang="zh-CN" dirty="0">
              <a:solidFill>
                <a:srgbClr val="15F35A"/>
              </a:solidFill>
              <a:latin typeface="Cascadia Code" panose="00000509000000000000" pitchFamily="49" charset="0"/>
            </a:endParaRPr>
          </a:p>
          <a:p>
            <a:pPr lvl="1"/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else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:</a:t>
            </a:r>
          </a:p>
          <a:p>
            <a:pPr lvl="1"/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	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table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= </a:t>
            </a:r>
            <a:r>
              <a:rPr lang="en-US" altLang="zh-CN" dirty="0" err="1">
                <a:solidFill>
                  <a:srgbClr val="15F35A"/>
                </a:solidFill>
                <a:latin typeface="Cascadia Code" panose="00000509000000000000" pitchFamily="49" charset="0"/>
              </a:rPr>
              <a:t>gdt</a:t>
            </a:r>
            <a:endParaRPr lang="en-US" altLang="zh-CN" dirty="0">
              <a:solidFill>
                <a:srgbClr val="15F35A"/>
              </a:solidFill>
              <a:latin typeface="Cascadia Code" panose="00000509000000000000" pitchFamily="49" charset="0"/>
            </a:endParaRPr>
          </a:p>
          <a:p>
            <a:pPr lvl="1"/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sd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= 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table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[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index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* </a:t>
            </a:r>
            <a:r>
              <a:rPr lang="en-US" altLang="zh-CN" dirty="0">
                <a:solidFill>
                  <a:schemeClr val="accent6">
                    <a:lumMod val="60000"/>
                    <a:lumOff val="40000"/>
                  </a:schemeClr>
                </a:solidFill>
                <a:latin typeface="Cascadia Code" panose="00000509000000000000" pitchFamily="49" charset="0"/>
              </a:rPr>
              <a:t>8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]</a:t>
            </a:r>
          </a:p>
          <a:p>
            <a:pPr lvl="1"/>
            <a:endParaRPr lang="en-US" altLang="zh-CN" dirty="0">
              <a:solidFill>
                <a:schemeClr val="bg1"/>
              </a:solidFill>
              <a:latin typeface="Cascadia Code" panose="00000509000000000000" pitchFamily="49" charset="0"/>
            </a:endParaRPr>
          </a:p>
          <a:p>
            <a:pPr lvl="1"/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if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sd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== </a:t>
            </a:r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null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or</a:t>
            </a:r>
            <a:r>
              <a:rPr lang="zh-CN" altLang="en-US" dirty="0">
                <a:solidFill>
                  <a:srgbClr val="D8A0DF"/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not 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使用</a:t>
            </a:r>
            <a:r>
              <a:rPr lang="en-US" altLang="zh-CN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scadia Code" panose="00000509000000000000" pitchFamily="49" charset="0"/>
              </a:rPr>
              <a:t>rpl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去判断是否有权限可以访问</a:t>
            </a:r>
            <a:r>
              <a:rPr lang="en-US" altLang="zh-CN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scadia Code" panose="00000509000000000000" pitchFamily="49" charset="0"/>
              </a:rPr>
              <a:t>sd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:</a:t>
            </a:r>
            <a:r>
              <a:rPr lang="zh-CN" altLang="en-US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endParaRPr lang="en-US" altLang="zh-CN" dirty="0">
              <a:solidFill>
                <a:schemeClr val="bg1"/>
              </a:solidFill>
              <a:latin typeface="Cascadia Code" panose="00000509000000000000" pitchFamily="49" charset="0"/>
            </a:endParaRPr>
          </a:p>
          <a:p>
            <a:pPr lvl="1"/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	</a:t>
            </a:r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throw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>
                <a:solidFill>
                  <a:srgbClr val="15F35A"/>
                </a:solidFill>
                <a:latin typeface="Cascadia Code" panose="00000509000000000000" pitchFamily="49" charset="0"/>
              </a:rPr>
              <a:t>GP</a:t>
            </a:r>
          </a:p>
          <a:p>
            <a:pPr lvl="1"/>
            <a:endParaRPr lang="en-US" altLang="zh-CN" dirty="0">
              <a:solidFill>
                <a:srgbClr val="15F35A"/>
              </a:solidFill>
              <a:latin typeface="Cascadia Code" panose="00000509000000000000" pitchFamily="49" charset="0"/>
            </a:endParaRPr>
          </a:p>
          <a:p>
            <a:pPr lvl="1"/>
            <a:r>
              <a:rPr lang="en-US" altLang="zh-CN" dirty="0">
                <a:solidFill>
                  <a:srgbClr val="D8A0DF"/>
                </a:solidFill>
                <a:latin typeface="Cascadia Code" panose="00000509000000000000" pitchFamily="49" charset="0"/>
              </a:rPr>
              <a:t>return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</a:t>
            </a:r>
            <a:r>
              <a:rPr lang="en-US" altLang="zh-CN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sd</a:t>
            </a:r>
            <a:r>
              <a:rPr lang="en-US" altLang="zh-CN" dirty="0" err="1">
                <a:solidFill>
                  <a:schemeClr val="bg1"/>
                </a:solidFill>
                <a:latin typeface="Cascadia Code" panose="00000509000000000000" pitchFamily="49" charset="0"/>
              </a:rPr>
              <a:t>.base</a:t>
            </a:r>
            <a:r>
              <a:rPr lang="en-US" altLang="zh-CN" dirty="0">
                <a:solidFill>
                  <a:schemeClr val="bg1"/>
                </a:solidFill>
                <a:latin typeface="Cascadia Code" panose="00000509000000000000" pitchFamily="49" charset="0"/>
              </a:rPr>
              <a:t> + </a:t>
            </a:r>
            <a:r>
              <a:rPr lang="en-US" altLang="zh-CN" dirty="0">
                <a:solidFill>
                  <a:schemeClr val="accent1">
                    <a:lumMod val="40000"/>
                    <a:lumOff val="60000"/>
                  </a:schemeClr>
                </a:solidFill>
                <a:latin typeface="Cascadia Code" panose="00000509000000000000" pitchFamily="49" charset="0"/>
              </a:rPr>
              <a:t>offset</a:t>
            </a:r>
          </a:p>
          <a:p>
            <a:endParaRPr lang="en-US" altLang="zh-CN" dirty="0">
              <a:solidFill>
                <a:schemeClr val="bg1"/>
              </a:solidFill>
              <a:latin typeface="Cascadia Code" panose="00000509000000000000" pitchFamily="49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9C0828E-F9E2-43B0-A7F1-2626D21F2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870" y="2230742"/>
            <a:ext cx="4757914" cy="273105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653D9AF-DCA8-4CE1-A1C4-F89BADE89125}"/>
              </a:ext>
            </a:extLst>
          </p:cNvPr>
          <p:cNvSpPr txBox="1"/>
          <p:nvPr/>
        </p:nvSpPr>
        <p:spPr>
          <a:xfrm>
            <a:off x="954252" y="1028700"/>
            <a:ext cx="5141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寻址流程（伪代码）：</a:t>
            </a:r>
          </a:p>
        </p:txBody>
      </p:sp>
    </p:spTree>
    <p:extLst>
      <p:ext uri="{BB962C8B-B14F-4D97-AF65-F5344CB8AC3E}">
        <p14:creationId xmlns:p14="http://schemas.microsoft.com/office/powerpoint/2010/main" val="329630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再论寻址</a:t>
            </a:r>
            <a:r>
              <a:rPr lang="en-US" altLang="zh-CN" dirty="0">
                <a:solidFill>
                  <a:schemeClr val="bg1"/>
                </a:solidFill>
              </a:rPr>
              <a:t>-</a:t>
            </a:r>
            <a:r>
              <a:rPr lang="zh-CN" altLang="en-US" dirty="0">
                <a:solidFill>
                  <a:schemeClr val="bg1"/>
                </a:solidFill>
              </a:rPr>
              <a:t>段寄存器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06F8B47-E701-4F64-9DED-60F4FA18EFEB}"/>
              </a:ext>
            </a:extLst>
          </p:cNvPr>
          <p:cNvSpPr/>
          <p:nvPr/>
        </p:nvSpPr>
        <p:spPr>
          <a:xfrm>
            <a:off x="1942523" y="1636157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CS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ED77C4B-14D2-4D96-80CE-4D700515C7D4}"/>
              </a:ext>
            </a:extLst>
          </p:cNvPr>
          <p:cNvSpPr/>
          <p:nvPr/>
        </p:nvSpPr>
        <p:spPr>
          <a:xfrm>
            <a:off x="4114223" y="1636157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SS</a:t>
            </a:r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33EA00C-C6D0-47ED-8D54-48BB9A47A7CB}"/>
              </a:ext>
            </a:extLst>
          </p:cNvPr>
          <p:cNvSpPr/>
          <p:nvPr/>
        </p:nvSpPr>
        <p:spPr>
          <a:xfrm>
            <a:off x="5200073" y="1636157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DS</a:t>
            </a:r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D7CA876-AC31-4901-87CC-1C448B68AC7E}"/>
              </a:ext>
            </a:extLst>
          </p:cNvPr>
          <p:cNvSpPr/>
          <p:nvPr/>
        </p:nvSpPr>
        <p:spPr>
          <a:xfrm>
            <a:off x="3028373" y="1636157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ES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3F19709-BBD2-4650-B086-9F485AC1A1DB}"/>
              </a:ext>
            </a:extLst>
          </p:cNvPr>
          <p:cNvSpPr txBox="1"/>
          <p:nvPr/>
        </p:nvSpPr>
        <p:spPr>
          <a:xfrm>
            <a:off x="333374" y="1028700"/>
            <a:ext cx="434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四个在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位模式下依然是</a:t>
            </a:r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位的寄存器：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35CBC4F-D5A6-41CB-935D-20C46F211BE9}"/>
              </a:ext>
            </a:extLst>
          </p:cNvPr>
          <p:cNvSpPr txBox="1"/>
          <p:nvPr/>
        </p:nvSpPr>
        <p:spPr>
          <a:xfrm>
            <a:off x="333373" y="2373046"/>
            <a:ext cx="1857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不是设计失误！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1BA2DB0-88BE-4057-84E4-9484B4CB5D2B}"/>
              </a:ext>
            </a:extLst>
          </p:cNvPr>
          <p:cNvSpPr txBox="1"/>
          <p:nvPr/>
        </p:nvSpPr>
        <p:spPr>
          <a:xfrm>
            <a:off x="333372" y="2795837"/>
            <a:ext cx="6048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实模式寻址下他们存放的是段地址。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保护模式寻址下他们存放的是段选择器（</a:t>
            </a:r>
            <a:r>
              <a:rPr lang="en-US" altLang="zh-CN" dirty="0">
                <a:solidFill>
                  <a:schemeClr val="bg1"/>
                </a:solidFill>
              </a:rPr>
              <a:t>GDT</a:t>
            </a:r>
            <a:r>
              <a:rPr lang="zh-CN" altLang="en-US" dirty="0">
                <a:solidFill>
                  <a:schemeClr val="bg1"/>
                </a:solidFill>
              </a:rPr>
              <a:t>内的偏移）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B429014-0591-4236-85C4-AFB803B8CFFC}"/>
              </a:ext>
            </a:extLst>
          </p:cNvPr>
          <p:cNvSpPr txBox="1"/>
          <p:nvPr/>
        </p:nvSpPr>
        <p:spPr>
          <a:xfrm>
            <a:off x="7182429" y="2557712"/>
            <a:ext cx="4676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实模式下：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段地址</a:t>
            </a:r>
            <a:r>
              <a:rPr lang="en-US" altLang="zh-CN" b="1" dirty="0">
                <a:solidFill>
                  <a:schemeClr val="bg1"/>
                </a:solidFill>
                <a:latin typeface="Cascadia Code" panose="00000509000000000000" pitchFamily="49" charset="0"/>
              </a:rPr>
              <a:t>:</a:t>
            </a:r>
            <a:r>
              <a:rPr lang="zh-CN" altLang="en-US" b="1" dirty="0">
                <a:solidFill>
                  <a:schemeClr val="bg1"/>
                </a:solidFill>
              </a:rPr>
              <a:t>偏移地址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AF277A8-6360-41C0-98CB-6C3A33097DD4}"/>
              </a:ext>
            </a:extLst>
          </p:cNvPr>
          <p:cNvSpPr txBox="1"/>
          <p:nvPr/>
        </p:nvSpPr>
        <p:spPr>
          <a:xfrm>
            <a:off x="7182429" y="3232618"/>
            <a:ext cx="4676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保护模式下：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段选择器</a:t>
            </a:r>
            <a:r>
              <a:rPr lang="en-US" altLang="zh-CN" b="1" dirty="0">
                <a:solidFill>
                  <a:schemeClr val="bg1"/>
                </a:solidFill>
                <a:latin typeface="Cascadia Code" panose="00000509000000000000" pitchFamily="49" charset="0"/>
              </a:rPr>
              <a:t>:</a:t>
            </a:r>
            <a:r>
              <a:rPr lang="zh-CN" altLang="en-US" b="1" dirty="0">
                <a:solidFill>
                  <a:schemeClr val="bg1"/>
                </a:solidFill>
              </a:rPr>
              <a:t>偏移地址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D90B646-A624-4709-A3FB-BCC291BFD71A}"/>
              </a:ext>
            </a:extLst>
          </p:cNvPr>
          <p:cNvSpPr txBox="1"/>
          <p:nvPr/>
        </p:nvSpPr>
        <p:spPr>
          <a:xfrm>
            <a:off x="333374" y="4238625"/>
            <a:ext cx="434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保护模式还免费赠送了两个段寄存器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4E843362-B07D-4B88-8167-DABEEB01C5F0}"/>
              </a:ext>
            </a:extLst>
          </p:cNvPr>
          <p:cNvSpPr/>
          <p:nvPr/>
        </p:nvSpPr>
        <p:spPr>
          <a:xfrm>
            <a:off x="1942523" y="4972461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FS</a:t>
            </a:r>
            <a:endParaRPr lang="zh-CN" altLang="en-US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4028AC8-D6C5-4DA6-A11A-B7F20EDD6A58}"/>
              </a:ext>
            </a:extLst>
          </p:cNvPr>
          <p:cNvSpPr/>
          <p:nvPr/>
        </p:nvSpPr>
        <p:spPr>
          <a:xfrm>
            <a:off x="3028373" y="4972461"/>
            <a:ext cx="895927" cy="498764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GS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667AD2D-A795-4A60-94DC-B12BD15F8D67}"/>
              </a:ext>
            </a:extLst>
          </p:cNvPr>
          <p:cNvSpPr txBox="1"/>
          <p:nvPr/>
        </p:nvSpPr>
        <p:spPr>
          <a:xfrm>
            <a:off x="457200" y="5915025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注意：</a:t>
            </a:r>
            <a:r>
              <a:rPr lang="en-US" altLang="zh-CN" b="1" dirty="0">
                <a:solidFill>
                  <a:schemeClr val="bg1"/>
                </a:solidFill>
              </a:rPr>
              <a:t>CS</a:t>
            </a:r>
            <a:r>
              <a:rPr lang="zh-CN" altLang="en-US" b="1" dirty="0">
                <a:solidFill>
                  <a:schemeClr val="bg1"/>
                </a:solidFill>
              </a:rPr>
              <a:t>和</a:t>
            </a:r>
            <a:r>
              <a:rPr lang="en-US" altLang="zh-CN" b="1" dirty="0">
                <a:solidFill>
                  <a:schemeClr val="bg1"/>
                </a:solidFill>
              </a:rPr>
              <a:t>SS</a:t>
            </a:r>
            <a:r>
              <a:rPr lang="zh-CN" altLang="en-US" dirty="0">
                <a:solidFill>
                  <a:schemeClr val="bg1"/>
                </a:solidFill>
              </a:rPr>
              <a:t>，</a:t>
            </a:r>
            <a:r>
              <a:rPr lang="zh-CN" altLang="en-US" b="1" dirty="0">
                <a:solidFill>
                  <a:schemeClr val="bg1"/>
                </a:solidFill>
              </a:rPr>
              <a:t>建议 </a:t>
            </a:r>
            <a:r>
              <a:rPr lang="zh-CN" altLang="en-US" dirty="0">
                <a:solidFill>
                  <a:schemeClr val="bg1"/>
                </a:solidFill>
              </a:rPr>
              <a:t>指向正确类型的段！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C5F4867-94FC-4253-878E-78770C1BA6ED}"/>
              </a:ext>
            </a:extLst>
          </p:cNvPr>
          <p:cNvSpPr txBox="1"/>
          <p:nvPr/>
        </p:nvSpPr>
        <p:spPr>
          <a:xfrm>
            <a:off x="457200" y="6301264"/>
            <a:ext cx="626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注意：其他四个随便安排。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D72F3117-9345-4751-BF91-DFB818E8273C}"/>
              </a:ext>
            </a:extLst>
          </p:cNvPr>
          <p:cNvSpPr txBox="1"/>
          <p:nvPr/>
        </p:nvSpPr>
        <p:spPr>
          <a:xfrm>
            <a:off x="6000751" y="4601848"/>
            <a:ext cx="5857875" cy="15696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小提示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由于</a:t>
            </a:r>
            <a:r>
              <a:rPr lang="en-US" altLang="zh-CN" dirty="0" err="1">
                <a:solidFill>
                  <a:schemeClr val="bg1"/>
                </a:solidFill>
              </a:rPr>
              <a:t>x86</a:t>
            </a:r>
            <a:r>
              <a:rPr lang="zh-CN" altLang="en-US" dirty="0">
                <a:solidFill>
                  <a:schemeClr val="bg1"/>
                </a:solidFill>
              </a:rPr>
              <a:t>架构采用 </a:t>
            </a:r>
            <a:r>
              <a:rPr lang="zh-CN" altLang="en-US" b="1" dirty="0">
                <a:solidFill>
                  <a:schemeClr val="bg1"/>
                </a:solidFill>
              </a:rPr>
              <a:t>段描述符缓存 </a:t>
            </a:r>
            <a:r>
              <a:rPr lang="zh-CN" altLang="en-US" dirty="0">
                <a:solidFill>
                  <a:schemeClr val="bg1"/>
                </a:solidFill>
              </a:rPr>
              <a:t>的技术。为了获得更好的性能，这边建议在编写代码时，尽量把常用的段选择器存放在这</a:t>
            </a:r>
            <a:r>
              <a:rPr lang="en-US" altLang="zh-CN" dirty="0">
                <a:solidFill>
                  <a:schemeClr val="bg1"/>
                </a:solidFill>
              </a:rPr>
              <a:t>6</a:t>
            </a:r>
            <a:r>
              <a:rPr lang="zh-CN" altLang="en-US" dirty="0">
                <a:solidFill>
                  <a:schemeClr val="bg1"/>
                </a:solidFill>
              </a:rPr>
              <a:t>个寄存器中。</a:t>
            </a:r>
          </a:p>
        </p:txBody>
      </p:sp>
    </p:spTree>
    <p:extLst>
      <p:ext uri="{BB962C8B-B14F-4D97-AF65-F5344CB8AC3E}">
        <p14:creationId xmlns:p14="http://schemas.microsoft.com/office/powerpoint/2010/main" val="23297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/>
      <p:bldP spid="13" grpId="0" uiExpand="1" build="p"/>
      <p:bldP spid="14" grpId="0"/>
      <p:bldP spid="16" grpId="0"/>
      <p:bldP spid="18" grpId="0"/>
      <p:bldP spid="19" grpId="0" animBg="1"/>
      <p:bldP spid="22" grpId="0" animBg="1"/>
      <p:bldP spid="23" grpId="0"/>
      <p:bldP spid="25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009" y="3033712"/>
            <a:ext cx="4259981" cy="790575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To be continued......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51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分页（</a:t>
            </a:r>
            <a:r>
              <a:rPr lang="en-US" altLang="zh-CN" dirty="0">
                <a:solidFill>
                  <a:schemeClr val="bg1"/>
                </a:solidFill>
              </a:rPr>
              <a:t>Paging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3DB6F9-4C5A-442C-BC6C-86E29F9E78A0}"/>
              </a:ext>
            </a:extLst>
          </p:cNvPr>
          <p:cNvSpPr txBox="1"/>
          <p:nvPr/>
        </p:nvSpPr>
        <p:spPr>
          <a:xfrm>
            <a:off x="1106905" y="1039528"/>
            <a:ext cx="3416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分页机制是对段的进一步划分。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B2D9E35-3FF6-4A9F-A81B-F94948DAD689}"/>
              </a:ext>
            </a:extLst>
          </p:cNvPr>
          <p:cNvSpPr/>
          <p:nvPr/>
        </p:nvSpPr>
        <p:spPr>
          <a:xfrm>
            <a:off x="1106905" y="2971565"/>
            <a:ext cx="1212783" cy="214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RAM</a:t>
            </a:r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F7A0696-DB33-46D7-9815-4D422A12CD24}"/>
              </a:ext>
            </a:extLst>
          </p:cNvPr>
          <p:cNvSpPr/>
          <p:nvPr/>
        </p:nvSpPr>
        <p:spPr>
          <a:xfrm>
            <a:off x="2978217" y="2952315"/>
            <a:ext cx="1212783" cy="62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段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600E391-5D3B-4866-85DF-A996DC67FDC0}"/>
              </a:ext>
            </a:extLst>
          </p:cNvPr>
          <p:cNvSpPr/>
          <p:nvPr/>
        </p:nvSpPr>
        <p:spPr>
          <a:xfrm>
            <a:off x="2978217" y="3703085"/>
            <a:ext cx="1212783" cy="62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段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C423FE0-0D83-4DE1-BCB9-9B59DA93217B}"/>
              </a:ext>
            </a:extLst>
          </p:cNvPr>
          <p:cNvSpPr/>
          <p:nvPr/>
        </p:nvSpPr>
        <p:spPr>
          <a:xfrm>
            <a:off x="2978216" y="4497172"/>
            <a:ext cx="1212783" cy="62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段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88CB5785-F3EF-4BEB-97AA-A948C1B6E81A}"/>
              </a:ext>
            </a:extLst>
          </p:cNvPr>
          <p:cNvSpPr/>
          <p:nvPr/>
        </p:nvSpPr>
        <p:spPr>
          <a:xfrm>
            <a:off x="5113422" y="2952315"/>
            <a:ext cx="1212783" cy="62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页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A862623-042A-4FBC-B832-98B0E8BAF836}"/>
              </a:ext>
            </a:extLst>
          </p:cNvPr>
          <p:cNvSpPr/>
          <p:nvPr/>
        </p:nvSpPr>
        <p:spPr>
          <a:xfrm>
            <a:off x="5113422" y="3703085"/>
            <a:ext cx="1212783" cy="62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页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8FE8204B-1F7B-4847-AD83-6675C9CD19B9}"/>
              </a:ext>
            </a:extLst>
          </p:cNvPr>
          <p:cNvSpPr/>
          <p:nvPr/>
        </p:nvSpPr>
        <p:spPr>
          <a:xfrm>
            <a:off x="5113421" y="4497172"/>
            <a:ext cx="1212783" cy="623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页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92441504-AD15-414F-93A5-7738B13221C9}"/>
              </a:ext>
            </a:extLst>
          </p:cNvPr>
          <p:cNvSpPr/>
          <p:nvPr/>
        </p:nvSpPr>
        <p:spPr>
          <a:xfrm>
            <a:off x="2912843" y="2877630"/>
            <a:ext cx="1343527" cy="23561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CAF461BB-7AC3-4644-88AF-3625D7FFEDA9}"/>
              </a:ext>
            </a:extLst>
          </p:cNvPr>
          <p:cNvCxnSpPr/>
          <p:nvPr/>
        </p:nvCxnSpPr>
        <p:spPr>
          <a:xfrm flipV="1">
            <a:off x="2319688" y="2877630"/>
            <a:ext cx="593155" cy="9393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8FFD975A-8A9E-4A8E-A98A-91CCD5E171C5}"/>
              </a:ext>
            </a:extLst>
          </p:cNvPr>
          <p:cNvCxnSpPr/>
          <p:nvPr/>
        </p:nvCxnSpPr>
        <p:spPr>
          <a:xfrm>
            <a:off x="2319688" y="5120547"/>
            <a:ext cx="593155" cy="11318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id="{51D4193A-77F0-40D8-9001-895CD2DDEADC}"/>
              </a:ext>
            </a:extLst>
          </p:cNvPr>
          <p:cNvSpPr/>
          <p:nvPr/>
        </p:nvSpPr>
        <p:spPr>
          <a:xfrm>
            <a:off x="2820202" y="3650375"/>
            <a:ext cx="1511166" cy="7336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9FE56A52-A5D3-46FF-9FF3-9E3F7E923A4B}"/>
              </a:ext>
            </a:extLst>
          </p:cNvPr>
          <p:cNvSpPr/>
          <p:nvPr/>
        </p:nvSpPr>
        <p:spPr>
          <a:xfrm>
            <a:off x="5043637" y="2891232"/>
            <a:ext cx="1343527" cy="23424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A8CF4EA3-75DC-4758-9C14-CEFE989390DB}"/>
              </a:ext>
            </a:extLst>
          </p:cNvPr>
          <p:cNvCxnSpPr/>
          <p:nvPr/>
        </p:nvCxnSpPr>
        <p:spPr>
          <a:xfrm flipV="1">
            <a:off x="4331368" y="2891232"/>
            <a:ext cx="712269" cy="7591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98924674-40E1-4890-9442-41764CFC3AA2}"/>
              </a:ext>
            </a:extLst>
          </p:cNvPr>
          <p:cNvCxnSpPr/>
          <p:nvPr/>
        </p:nvCxnSpPr>
        <p:spPr>
          <a:xfrm>
            <a:off x="4331368" y="4383988"/>
            <a:ext cx="721095" cy="8633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D9B1CF0E-730A-4B9D-8552-EE9C6AE73D2C}"/>
              </a:ext>
            </a:extLst>
          </p:cNvPr>
          <p:cNvSpPr txBox="1"/>
          <p:nvPr/>
        </p:nvSpPr>
        <p:spPr>
          <a:xfrm>
            <a:off x="1106905" y="1510937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内存被进一步划分为更小且更加离散的区域，以实现更加灵活的内存管理。同时减少了内存碎片的产生。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A897E8D4-6ECF-4C85-9CF7-212E03E54AD7}"/>
              </a:ext>
            </a:extLst>
          </p:cNvPr>
          <p:cNvSpPr txBox="1"/>
          <p:nvPr/>
        </p:nvSpPr>
        <p:spPr>
          <a:xfrm>
            <a:off x="7377763" y="3188411"/>
            <a:ext cx="2892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应用场景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内存管理的</a:t>
            </a:r>
            <a:r>
              <a:rPr lang="en-US" altLang="zh-CN" dirty="0" err="1">
                <a:solidFill>
                  <a:schemeClr val="bg1"/>
                </a:solidFill>
              </a:rPr>
              <a:t>LRU</a:t>
            </a:r>
            <a:r>
              <a:rPr lang="zh-CN" altLang="en-US" dirty="0">
                <a:solidFill>
                  <a:schemeClr val="bg1"/>
                </a:solidFill>
              </a:rPr>
              <a:t>算法。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虚拟内存。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8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3" grpId="0" animBg="1"/>
      <p:bldP spid="15" grpId="0" animBg="1"/>
      <p:bldP spid="17" grpId="0" animBg="1"/>
      <p:bldP spid="19" grpId="0" animBg="1"/>
      <p:bldP spid="24" grpId="0" animBg="1"/>
      <p:bldP spid="30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分页（</a:t>
            </a:r>
            <a:r>
              <a:rPr lang="en-US" altLang="zh-CN" dirty="0">
                <a:solidFill>
                  <a:schemeClr val="bg1"/>
                </a:solidFill>
              </a:rPr>
              <a:t>Paging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4AEF27D-69E1-48F4-9716-26D23014A416}"/>
              </a:ext>
            </a:extLst>
          </p:cNvPr>
          <p:cNvSpPr txBox="1"/>
          <p:nvPr/>
        </p:nvSpPr>
        <p:spPr>
          <a:xfrm>
            <a:off x="982980" y="1174282"/>
            <a:ext cx="621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bg1"/>
                </a:solidFill>
              </a:rPr>
              <a:t>分页只有在保护模式下才可被开启。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3184BA3-C0D9-485C-9D4E-1D8EA59D2707}"/>
              </a:ext>
            </a:extLst>
          </p:cNvPr>
          <p:cNvSpPr txBox="1"/>
          <p:nvPr/>
        </p:nvSpPr>
        <p:spPr>
          <a:xfrm>
            <a:off x="982980" y="1543614"/>
            <a:ext cx="621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分页默认是不启用的。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4A32178-E5B9-4971-8FE3-38F0630DD2F4}"/>
              </a:ext>
            </a:extLst>
          </p:cNvPr>
          <p:cNvSpPr txBox="1"/>
          <p:nvPr/>
        </p:nvSpPr>
        <p:spPr>
          <a:xfrm>
            <a:off x="982980" y="1927321"/>
            <a:ext cx="621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通过设置</a:t>
            </a:r>
            <a:r>
              <a:rPr lang="en-US" altLang="zh-CN" dirty="0" err="1">
                <a:solidFill>
                  <a:schemeClr val="bg1"/>
                </a:solidFill>
              </a:rPr>
              <a:t>CR0</a:t>
            </a:r>
            <a:r>
              <a:rPr lang="zh-CN" altLang="en-US" dirty="0">
                <a:solidFill>
                  <a:schemeClr val="bg1"/>
                </a:solidFill>
              </a:rPr>
              <a:t>寄存器的</a:t>
            </a:r>
            <a:r>
              <a:rPr lang="en-US" altLang="zh-CN" dirty="0">
                <a:solidFill>
                  <a:schemeClr val="bg1"/>
                </a:solidFill>
              </a:rPr>
              <a:t>PG</a:t>
            </a:r>
            <a:r>
              <a:rPr lang="zh-CN" altLang="en-US" dirty="0">
                <a:solidFill>
                  <a:schemeClr val="bg1"/>
                </a:solidFill>
              </a:rPr>
              <a:t>位可以开启分页。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34058E4-F6A7-48A4-8D86-02BA7390E5F0}"/>
              </a:ext>
            </a:extLst>
          </p:cNvPr>
          <p:cNvSpPr txBox="1"/>
          <p:nvPr/>
        </p:nvSpPr>
        <p:spPr>
          <a:xfrm>
            <a:off x="982979" y="2311028"/>
            <a:ext cx="6486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有三种分页模式，可通过设置不同寄存器的指定位来开启：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位分页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bg1"/>
                </a:solidFill>
              </a:rPr>
              <a:t>PAE</a:t>
            </a:r>
            <a:r>
              <a:rPr lang="zh-CN" altLang="en-US" dirty="0">
                <a:solidFill>
                  <a:schemeClr val="bg1"/>
                </a:solidFill>
              </a:rPr>
              <a:t>分页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4</a:t>
            </a:r>
            <a:r>
              <a:rPr lang="zh-CN" altLang="en-US" dirty="0">
                <a:solidFill>
                  <a:schemeClr val="bg1"/>
                </a:solidFill>
              </a:rPr>
              <a:t>层分页（用于</a:t>
            </a:r>
            <a:r>
              <a:rPr lang="en-US" altLang="zh-CN" dirty="0">
                <a:solidFill>
                  <a:schemeClr val="bg1"/>
                </a:solidFill>
              </a:rPr>
              <a:t>IA-</a:t>
            </a:r>
            <a:r>
              <a:rPr lang="en-US" altLang="zh-CN" dirty="0" err="1">
                <a:solidFill>
                  <a:schemeClr val="bg1"/>
                </a:solidFill>
              </a:rPr>
              <a:t>32e</a:t>
            </a:r>
            <a:r>
              <a:rPr lang="zh-CN" altLang="en-US" dirty="0">
                <a:solidFill>
                  <a:schemeClr val="bg1"/>
                </a:solidFill>
              </a:rPr>
              <a:t>模式）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E3F7207-B711-4C53-B9BD-F118C1546A42}"/>
              </a:ext>
            </a:extLst>
          </p:cNvPr>
          <p:cNvSpPr txBox="1"/>
          <p:nvPr/>
        </p:nvSpPr>
        <p:spPr>
          <a:xfrm>
            <a:off x="982978" y="3678606"/>
            <a:ext cx="6216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我们主要着重讨论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位分页模式。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3F9D2CE-AC05-407D-A44B-3332173E3EAB}"/>
              </a:ext>
            </a:extLst>
          </p:cNvPr>
          <p:cNvSpPr txBox="1"/>
          <p:nvPr/>
        </p:nvSpPr>
        <p:spPr>
          <a:xfrm>
            <a:off x="982977" y="4215187"/>
            <a:ext cx="6216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在这个模式下：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位的线性地址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40</a:t>
            </a:r>
            <a:r>
              <a:rPr lang="zh-CN" altLang="en-US" dirty="0">
                <a:solidFill>
                  <a:schemeClr val="bg1"/>
                </a:solidFill>
              </a:rPr>
              <a:t>位的物理地址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每页大小可以是</a:t>
            </a:r>
            <a:r>
              <a:rPr lang="en-US" altLang="zh-CN" dirty="0" err="1">
                <a:solidFill>
                  <a:schemeClr val="bg1"/>
                </a:solidFill>
              </a:rPr>
              <a:t>4KB</a:t>
            </a:r>
            <a:r>
              <a:rPr lang="zh-CN" altLang="en-US" dirty="0">
                <a:solidFill>
                  <a:schemeClr val="bg1"/>
                </a:solidFill>
              </a:rPr>
              <a:t>或者</a:t>
            </a:r>
            <a:r>
              <a:rPr lang="en-US" altLang="zh-CN" dirty="0" err="1">
                <a:solidFill>
                  <a:schemeClr val="bg1"/>
                </a:solidFill>
              </a:rPr>
              <a:t>4MB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9C66EDE-73A2-4BB9-87B7-875EBD084C62}"/>
              </a:ext>
            </a:extLst>
          </p:cNvPr>
          <p:cNvSpPr txBox="1"/>
          <p:nvPr/>
        </p:nvSpPr>
        <p:spPr>
          <a:xfrm>
            <a:off x="6096000" y="3089709"/>
            <a:ext cx="52329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</a:rPr>
              <a:t>40</a:t>
            </a:r>
            <a:r>
              <a:rPr lang="zh-CN" altLang="en-US" b="1" dirty="0">
                <a:solidFill>
                  <a:schemeClr val="bg1"/>
                </a:solidFill>
              </a:rPr>
              <a:t>位地址？我们不是</a:t>
            </a:r>
            <a:r>
              <a:rPr lang="en-US" altLang="zh-CN" b="1" dirty="0">
                <a:solidFill>
                  <a:schemeClr val="bg1"/>
                </a:solidFill>
              </a:rPr>
              <a:t>32</a:t>
            </a:r>
            <a:r>
              <a:rPr lang="zh-CN" altLang="en-US" b="1" dirty="0">
                <a:solidFill>
                  <a:schemeClr val="bg1"/>
                </a:solidFill>
              </a:rPr>
              <a:t>位的吗？</a:t>
            </a:r>
            <a:endParaRPr lang="en-US" altLang="zh-CN" b="1" dirty="0">
              <a:solidFill>
                <a:schemeClr val="bg1"/>
              </a:solidFill>
            </a:endParaRPr>
          </a:p>
          <a:p>
            <a:endParaRPr lang="en-US" altLang="zh-CN" b="1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这个和</a:t>
            </a:r>
            <a:r>
              <a:rPr lang="en-US" altLang="zh-CN" dirty="0">
                <a:solidFill>
                  <a:schemeClr val="bg1"/>
                </a:solidFill>
              </a:rPr>
              <a:t>PSE</a:t>
            </a:r>
            <a:r>
              <a:rPr lang="zh-CN" altLang="en-US" dirty="0">
                <a:solidFill>
                  <a:schemeClr val="bg1"/>
                </a:solidFill>
              </a:rPr>
              <a:t>有关系（</a:t>
            </a:r>
            <a:r>
              <a:rPr lang="en-US" altLang="zh-CN" dirty="0">
                <a:solidFill>
                  <a:schemeClr val="bg1"/>
                </a:solidFill>
              </a:rPr>
              <a:t>Page Size Extension</a:t>
            </a:r>
            <a:r>
              <a:rPr lang="zh-CN" altLang="en-US" dirty="0">
                <a:solidFill>
                  <a:schemeClr val="bg1"/>
                </a:solidFill>
              </a:rPr>
              <a:t>），</a:t>
            </a:r>
            <a:r>
              <a:rPr lang="en-US" altLang="zh-CN" dirty="0">
                <a:solidFill>
                  <a:schemeClr val="bg1"/>
                </a:solidFill>
              </a:rPr>
              <a:t>PSE</a:t>
            </a:r>
            <a:r>
              <a:rPr lang="zh-CN" altLang="en-US" dirty="0">
                <a:solidFill>
                  <a:schemeClr val="bg1"/>
                </a:solidFill>
              </a:rPr>
              <a:t>的特点就是将页的大小从传统的</a:t>
            </a:r>
            <a:r>
              <a:rPr lang="en-US" altLang="zh-CN" dirty="0" err="1">
                <a:solidFill>
                  <a:schemeClr val="bg1"/>
                </a:solidFill>
              </a:rPr>
              <a:t>4KB</a:t>
            </a:r>
            <a:r>
              <a:rPr lang="zh-CN" altLang="en-US" dirty="0">
                <a:solidFill>
                  <a:schemeClr val="bg1"/>
                </a:solidFill>
              </a:rPr>
              <a:t>拓展到</a:t>
            </a:r>
            <a:r>
              <a:rPr lang="en-US" altLang="zh-CN" dirty="0" err="1">
                <a:solidFill>
                  <a:schemeClr val="bg1"/>
                </a:solidFill>
              </a:rPr>
              <a:t>4MB</a:t>
            </a:r>
            <a:r>
              <a:rPr lang="zh-CN" altLang="en-US" dirty="0">
                <a:solidFill>
                  <a:schemeClr val="bg1"/>
                </a:solidFill>
              </a:rPr>
              <a:t>（两者可以共存）。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192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顺便提一下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6D53657-64C5-41BA-B466-BA48D606521D}"/>
              </a:ext>
            </a:extLst>
          </p:cNvPr>
          <p:cNvSpPr txBox="1"/>
          <p:nvPr/>
        </p:nvSpPr>
        <p:spPr>
          <a:xfrm>
            <a:off x="616017" y="952901"/>
            <a:ext cx="4494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往后的视频中，我将会进行分类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36B104F-D67C-4608-B028-0737DB3B9338}"/>
              </a:ext>
            </a:extLst>
          </p:cNvPr>
          <p:cNvSpPr txBox="1"/>
          <p:nvPr/>
        </p:nvSpPr>
        <p:spPr>
          <a:xfrm>
            <a:off x="2517711" y="1893565"/>
            <a:ext cx="1577134" cy="9541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纯理论</a:t>
            </a:r>
            <a:endParaRPr lang="en-US" altLang="zh-CN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Pure Theory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503670A-5532-407B-A578-BA25962D986F}"/>
              </a:ext>
            </a:extLst>
          </p:cNvPr>
          <p:cNvSpPr txBox="1"/>
          <p:nvPr/>
        </p:nvSpPr>
        <p:spPr>
          <a:xfrm>
            <a:off x="7700010" y="1893564"/>
            <a:ext cx="1577134" cy="954107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实践</a:t>
            </a:r>
            <a:endParaRPr lang="en-US" altLang="zh-CN" sz="36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zh-CN" sz="2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</a:t>
            </a:r>
            <a:endParaRPr lang="zh-CN" altLang="en-US" sz="32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B28C512-A6AC-4ED9-BEB0-4C990A781525}"/>
              </a:ext>
            </a:extLst>
          </p:cNvPr>
          <p:cNvSpPr txBox="1"/>
          <p:nvPr/>
        </p:nvSpPr>
        <p:spPr>
          <a:xfrm>
            <a:off x="2517711" y="3080084"/>
            <a:ext cx="1958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总是纯干货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一般篇幅长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3C1B1B7-ACD8-4259-B0D9-35EE0E3ABD51}"/>
              </a:ext>
            </a:extLst>
          </p:cNvPr>
          <p:cNvSpPr txBox="1"/>
          <p:nvPr/>
        </p:nvSpPr>
        <p:spPr>
          <a:xfrm>
            <a:off x="7646268" y="3080083"/>
            <a:ext cx="2700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全是代码！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有时会穿插一些理论作为补充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一般篇幅短</a:t>
            </a:r>
            <a:endParaRPr lang="en-US" altLang="zh-C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6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A3AA2B-4609-4B54-B23D-5911F4F53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0"/>
            <a:ext cx="7018020" cy="790575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题目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B4D9B2-AA3E-450E-BB64-61470DC56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39850"/>
            <a:ext cx="10515600" cy="4351338"/>
          </a:xfrm>
        </p:spPr>
        <p:txBody>
          <a:bodyPr/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0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E345B5-010F-47E6-B3FC-2DED5CDBE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3" y="18256"/>
            <a:ext cx="7243618" cy="813018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保护模式下的内存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EFB27D6-4403-46DB-AC74-A147AC814B2D}"/>
              </a:ext>
            </a:extLst>
          </p:cNvPr>
          <p:cNvSpPr txBox="1"/>
          <p:nvPr/>
        </p:nvSpPr>
        <p:spPr>
          <a:xfrm>
            <a:off x="886688" y="1080844"/>
            <a:ext cx="790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位模式下面内存被分为一个个段（</a:t>
            </a:r>
            <a:r>
              <a:rPr lang="en-US" altLang="zh-CN" dirty="0">
                <a:solidFill>
                  <a:schemeClr val="bg1"/>
                </a:solidFill>
              </a:rPr>
              <a:t>Segment</a:t>
            </a:r>
            <a:r>
              <a:rPr lang="zh-CN" altLang="en-US" dirty="0">
                <a:solidFill>
                  <a:schemeClr val="bg1"/>
                </a:solidFill>
              </a:rPr>
              <a:t>）。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626FBA5-A236-40BF-8E61-BC7146AFDCC6}"/>
              </a:ext>
            </a:extLst>
          </p:cNvPr>
          <p:cNvSpPr/>
          <p:nvPr/>
        </p:nvSpPr>
        <p:spPr>
          <a:xfrm>
            <a:off x="651164" y="3357607"/>
            <a:ext cx="10889672" cy="1394690"/>
          </a:xfrm>
          <a:prstGeom prst="rect">
            <a:avLst/>
          </a:prstGeom>
          <a:solidFill>
            <a:srgbClr val="4472C4">
              <a:alpha val="4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D9DBC0B-2A81-48F1-BDC6-E5D5249FD288}"/>
              </a:ext>
            </a:extLst>
          </p:cNvPr>
          <p:cNvSpPr/>
          <p:nvPr/>
        </p:nvSpPr>
        <p:spPr>
          <a:xfrm>
            <a:off x="3371273" y="3517557"/>
            <a:ext cx="2382982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7820F9A-F638-4AEB-BC5A-BC50F319FF8C}"/>
              </a:ext>
            </a:extLst>
          </p:cNvPr>
          <p:cNvSpPr/>
          <p:nvPr/>
        </p:nvSpPr>
        <p:spPr>
          <a:xfrm>
            <a:off x="5888182" y="3517560"/>
            <a:ext cx="2382982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397E90D-C0F7-4193-A25F-322F049E5147}"/>
              </a:ext>
            </a:extLst>
          </p:cNvPr>
          <p:cNvSpPr/>
          <p:nvPr/>
        </p:nvSpPr>
        <p:spPr>
          <a:xfrm>
            <a:off x="8451273" y="3517560"/>
            <a:ext cx="822036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0A71DD0-80CE-43F7-9CCB-4379D2E84550}"/>
              </a:ext>
            </a:extLst>
          </p:cNvPr>
          <p:cNvSpPr/>
          <p:nvPr/>
        </p:nvSpPr>
        <p:spPr>
          <a:xfrm>
            <a:off x="9453418" y="3517560"/>
            <a:ext cx="300182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0F97125-4769-42A9-AA04-CF71198735D4}"/>
              </a:ext>
            </a:extLst>
          </p:cNvPr>
          <p:cNvSpPr/>
          <p:nvPr/>
        </p:nvSpPr>
        <p:spPr>
          <a:xfrm>
            <a:off x="9933709" y="3517558"/>
            <a:ext cx="115455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A69A4D1-45AF-49DA-A35B-E64FCA202594}"/>
              </a:ext>
            </a:extLst>
          </p:cNvPr>
          <p:cNvSpPr/>
          <p:nvPr/>
        </p:nvSpPr>
        <p:spPr>
          <a:xfrm>
            <a:off x="2371437" y="3517559"/>
            <a:ext cx="822036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EBFEC57-C80B-493D-8906-40ACC9505CF8}"/>
              </a:ext>
            </a:extLst>
          </p:cNvPr>
          <p:cNvSpPr/>
          <p:nvPr/>
        </p:nvSpPr>
        <p:spPr>
          <a:xfrm>
            <a:off x="1958110" y="3517559"/>
            <a:ext cx="300182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4C24F1D4-ED43-4515-B169-FE98AD970BFF}"/>
              </a:ext>
            </a:extLst>
          </p:cNvPr>
          <p:cNvSpPr/>
          <p:nvPr/>
        </p:nvSpPr>
        <p:spPr>
          <a:xfrm>
            <a:off x="1694873" y="3517558"/>
            <a:ext cx="115455" cy="11144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3" name="左大括号 22">
            <a:extLst>
              <a:ext uri="{FF2B5EF4-FFF2-40B4-BE49-F238E27FC236}">
                <a16:creationId xmlns:a16="http://schemas.microsoft.com/office/drawing/2014/main" id="{D2400815-6035-48FE-8928-17BBB260F6F9}"/>
              </a:ext>
            </a:extLst>
          </p:cNvPr>
          <p:cNvSpPr/>
          <p:nvPr/>
        </p:nvSpPr>
        <p:spPr>
          <a:xfrm rot="16200000">
            <a:off x="5943600" y="-595811"/>
            <a:ext cx="304800" cy="11129820"/>
          </a:xfrm>
          <a:prstGeom prst="leftBrace">
            <a:avLst>
              <a:gd name="adj1" fmla="val 132575"/>
              <a:gd name="adj2" fmla="val 48838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EB9A25B-D10C-4520-A587-EBCC659480D3}"/>
              </a:ext>
            </a:extLst>
          </p:cNvPr>
          <p:cNvSpPr txBox="1"/>
          <p:nvPr/>
        </p:nvSpPr>
        <p:spPr>
          <a:xfrm>
            <a:off x="5141480" y="5282959"/>
            <a:ext cx="1687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线性内存空间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7748AA5-9AF7-486C-8D3E-56493E75A958}"/>
              </a:ext>
            </a:extLst>
          </p:cNvPr>
          <p:cNvSpPr txBox="1"/>
          <p:nvPr/>
        </p:nvSpPr>
        <p:spPr>
          <a:xfrm>
            <a:off x="2422236" y="6038689"/>
            <a:ext cx="693189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注意：段是离散的对象，也就是说，没有必要非得一个紧挨着一个。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ED0528C-9B53-44F3-A354-972C633462AC}"/>
              </a:ext>
            </a:extLst>
          </p:cNvPr>
          <p:cNvSpPr txBox="1"/>
          <p:nvPr/>
        </p:nvSpPr>
        <p:spPr>
          <a:xfrm>
            <a:off x="886687" y="2408448"/>
            <a:ext cx="7906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我们可以把段想象成一个具有特定职能的区域，存放着特定职能的数据。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>
                <a:solidFill>
                  <a:schemeClr val="bg1"/>
                </a:solidFill>
              </a:rPr>
              <a:t>（当然，这个职能是有我们开发者自己决定的。 ）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052D925-6F0A-4095-8226-54E3F4FC5422}"/>
              </a:ext>
            </a:extLst>
          </p:cNvPr>
          <p:cNvSpPr txBox="1"/>
          <p:nvPr/>
        </p:nvSpPr>
        <p:spPr>
          <a:xfrm>
            <a:off x="886687" y="1517217"/>
            <a:ext cx="790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每个段之间互不干涉，彼此不可见，或许有着不同的权限。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3090DFC-C00F-4ADC-A3AD-D5713A6D680E}"/>
              </a:ext>
            </a:extLst>
          </p:cNvPr>
          <p:cNvSpPr txBox="1"/>
          <p:nvPr/>
        </p:nvSpPr>
        <p:spPr>
          <a:xfrm>
            <a:off x="886687" y="1950950"/>
            <a:ext cx="790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段是最小的管理单位（如果我们没有开启分页机制的话）。</a:t>
            </a:r>
          </a:p>
        </p:txBody>
      </p:sp>
    </p:spTree>
    <p:extLst>
      <p:ext uri="{BB962C8B-B14F-4D97-AF65-F5344CB8AC3E}">
        <p14:creationId xmlns:p14="http://schemas.microsoft.com/office/powerpoint/2010/main" val="410931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2" grpId="0" animBg="1"/>
      <p:bldP spid="23" grpId="0" animBg="1"/>
      <p:bldP spid="24" grpId="0"/>
      <p:bldP spid="26" grpId="0" animBg="1"/>
      <p:bldP spid="30" grpId="0"/>
      <p:bldP spid="32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4988CAE3-1395-47A7-B740-005DD9DDB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3" y="18256"/>
            <a:ext cx="7243618" cy="813018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保护模式下的寻址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2DB81D5-36EC-4A18-9108-F3DAF6979557}"/>
              </a:ext>
            </a:extLst>
          </p:cNvPr>
          <p:cNvSpPr txBox="1"/>
          <p:nvPr/>
        </p:nvSpPr>
        <p:spPr>
          <a:xfrm>
            <a:off x="905163" y="1759636"/>
            <a:ext cx="80541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zh-CN" sz="1800" kern="1200" dirty="0">
                <a:solidFill>
                  <a:srgbClr val="FFFFFF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一个段的起始位置</a:t>
            </a:r>
            <a:r>
              <a:rPr lang="zh-CN" altLang="en-US" sz="1800" kern="1200" dirty="0">
                <a:solidFill>
                  <a:srgbClr val="FFFFFF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由</a:t>
            </a:r>
            <a:r>
              <a:rPr lang="zh-CN" altLang="zh-CN" sz="1800" kern="1200" dirty="0">
                <a:solidFill>
                  <a:srgbClr val="FFFFFF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基地址（</a:t>
            </a:r>
            <a:r>
              <a:rPr lang="en-US" altLang="zh-CN" sz="1800" kern="1200" dirty="0">
                <a:solidFill>
                  <a:srgbClr val="FFFFFF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Base Address</a:t>
            </a:r>
            <a:r>
              <a:rPr lang="zh-CN" altLang="zh-CN" sz="1800" kern="1200" dirty="0">
                <a:solidFill>
                  <a:srgbClr val="FFFFFF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）确定。</a:t>
            </a: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大小由界限（</a:t>
            </a:r>
            <a:r>
              <a:rPr lang="en-US" altLang="zh-CN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Limit</a:t>
            </a: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）决定。</a:t>
            </a:r>
            <a:endParaRPr lang="zh-CN" altLang="zh-CN" dirty="0">
              <a:effectLst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640D7E4-3BE2-43F9-877F-12364731C479}"/>
              </a:ext>
            </a:extLst>
          </p:cNvPr>
          <p:cNvSpPr txBox="1"/>
          <p:nvPr/>
        </p:nvSpPr>
        <p:spPr>
          <a:xfrm>
            <a:off x="905163" y="121712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我们如何找到一个段？</a:t>
            </a:r>
            <a:endParaRPr lang="zh-CN" altLang="zh-CN" dirty="0">
              <a:effectLst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011C3D1-03E2-4768-870E-40934E7AF05B}"/>
              </a:ext>
            </a:extLst>
          </p:cNvPr>
          <p:cNvSpPr txBox="1"/>
          <p:nvPr/>
        </p:nvSpPr>
        <p:spPr>
          <a:xfrm>
            <a:off x="905162" y="2395000"/>
            <a:ext cx="85251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所以，通过 </a:t>
            </a:r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段基地址</a:t>
            </a:r>
            <a:r>
              <a:rPr lang="en-US" altLang="zh-CN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+</a:t>
            </a:r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段内偏移</a:t>
            </a: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，我们可以计算出段内任何一个数据的 线性地址</a:t>
            </a:r>
            <a:endParaRPr lang="zh-CN" altLang="zh-CN" dirty="0">
              <a:effectLst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D36B5DD-EF37-42ED-88BD-37C3B3E15966}"/>
              </a:ext>
            </a:extLst>
          </p:cNvPr>
          <p:cNvSpPr txBox="1"/>
          <p:nvPr/>
        </p:nvSpPr>
        <p:spPr>
          <a:xfrm>
            <a:off x="905163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和</a:t>
            </a:r>
            <a:r>
              <a:rPr lang="en-US" altLang="zh-CN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16</a:t>
            </a: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位的寻址：</a:t>
            </a:r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段地址</a:t>
            </a:r>
            <a:r>
              <a:rPr lang="en-US" altLang="zh-CN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*16+</a:t>
            </a:r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偏移地址 </a:t>
            </a: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的区别？</a:t>
            </a:r>
            <a:endParaRPr lang="zh-CN" altLang="zh-CN" dirty="0">
              <a:effectLst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6147DCE-65DD-4DC4-8392-0B87862E2272}"/>
              </a:ext>
            </a:extLst>
          </p:cNvPr>
          <p:cNvSpPr txBox="1"/>
          <p:nvPr/>
        </p:nvSpPr>
        <p:spPr>
          <a:xfrm>
            <a:off x="905163" y="3773012"/>
            <a:ext cx="8054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effectLst/>
              </a:rPr>
              <a:t>保护模式下的段允许我们自己定义段的位置和段的长度。</a:t>
            </a:r>
            <a:endParaRPr lang="zh-CN" altLang="zh-CN" dirty="0">
              <a:solidFill>
                <a:schemeClr val="bg1"/>
              </a:solidFill>
              <a:effectLst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FAF56A8-E570-462A-9E83-D8EC019B4B03}"/>
              </a:ext>
            </a:extLst>
          </p:cNvPr>
          <p:cNvSpPr txBox="1"/>
          <p:nvPr/>
        </p:nvSpPr>
        <p:spPr>
          <a:xfrm>
            <a:off x="905163" y="4299235"/>
            <a:ext cx="80541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因为我们可以使用更大的寄存器了，没有必要在使用</a:t>
            </a:r>
            <a:r>
              <a:rPr lang="en-US" altLang="zh-CN" dirty="0">
                <a:solidFill>
                  <a:schemeClr val="bg1"/>
                </a:solidFill>
              </a:rPr>
              <a:t>*16</a:t>
            </a:r>
            <a:r>
              <a:rPr lang="zh-CN" altLang="en-US" dirty="0">
                <a:solidFill>
                  <a:schemeClr val="bg1"/>
                </a:solidFill>
              </a:rPr>
              <a:t>来进行左移四位来争取更大的寻址空间。</a:t>
            </a:r>
            <a:endParaRPr lang="zh-CN" altLang="zh-CN" dirty="0">
              <a:solidFill>
                <a:schemeClr val="bg1"/>
              </a:solidFill>
              <a:effectLst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7936720-1879-4BC4-BA1E-C3256EF84122}"/>
              </a:ext>
            </a:extLst>
          </p:cNvPr>
          <p:cNvSpPr txBox="1"/>
          <p:nvPr/>
        </p:nvSpPr>
        <p:spPr>
          <a:xfrm>
            <a:off x="905162" y="5106441"/>
            <a:ext cx="8054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所以，保护模式下的 </a:t>
            </a:r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段基地址</a:t>
            </a:r>
            <a:r>
              <a:rPr lang="en-US" altLang="zh-CN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+</a:t>
            </a:r>
            <a:r>
              <a:rPr lang="zh-CN" altLang="en-US" b="1" u="sng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段内偏移</a:t>
            </a:r>
            <a:r>
              <a:rPr lang="zh-CN" altLang="en-US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的取值可以说是更加的自由。</a:t>
            </a:r>
            <a:endParaRPr lang="zh-CN" altLang="zh-CN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02138A10-DE93-4D55-B41E-9DA862D9BE59}"/>
              </a:ext>
            </a:extLst>
          </p:cNvPr>
          <p:cNvSpPr/>
          <p:nvPr/>
        </p:nvSpPr>
        <p:spPr>
          <a:xfrm>
            <a:off x="8391565" y="2390536"/>
            <a:ext cx="1020100" cy="3831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AE171785-DE19-44B5-854F-CDC87BBB5E4D}"/>
              </a:ext>
            </a:extLst>
          </p:cNvPr>
          <p:cNvCxnSpPr>
            <a:stCxn id="19" idx="2"/>
          </p:cNvCxnSpPr>
          <p:nvPr/>
        </p:nvCxnSpPr>
        <p:spPr>
          <a:xfrm>
            <a:off x="8901615" y="2773663"/>
            <a:ext cx="510050" cy="9993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F56A929A-789C-4954-A6C5-67A9888FEED5}"/>
              </a:ext>
            </a:extLst>
          </p:cNvPr>
          <p:cNvSpPr txBox="1"/>
          <p:nvPr/>
        </p:nvSpPr>
        <p:spPr>
          <a:xfrm>
            <a:off x="8901615" y="3773012"/>
            <a:ext cx="3218850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先暂时不用理会这个词汇的意思，当</a:t>
            </a:r>
            <a:r>
              <a:rPr lang="zh-CN" altLang="en-US" b="1" dirty="0">
                <a:solidFill>
                  <a:schemeClr val="bg1"/>
                </a:solidFill>
              </a:rPr>
              <a:t>分页机制</a:t>
            </a:r>
            <a:r>
              <a:rPr lang="zh-CN" altLang="en-US" dirty="0">
                <a:solidFill>
                  <a:schemeClr val="bg1"/>
                </a:solidFill>
              </a:rPr>
              <a:t>没有启用时，你只需要知道：</a:t>
            </a:r>
            <a:r>
              <a:rPr lang="zh-CN" altLang="en-US" b="1" dirty="0">
                <a:solidFill>
                  <a:schemeClr val="bg1"/>
                </a:solidFill>
              </a:rPr>
              <a:t>线性地址等于物理地址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之后我们会详细展开讲解。</a:t>
            </a:r>
          </a:p>
        </p:txBody>
      </p:sp>
    </p:spTree>
    <p:extLst>
      <p:ext uri="{BB962C8B-B14F-4D97-AF65-F5344CB8AC3E}">
        <p14:creationId xmlns:p14="http://schemas.microsoft.com/office/powerpoint/2010/main" val="93588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  <p:bldP spid="18" grpId="0"/>
      <p:bldP spid="19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4988CAE3-1395-47A7-B740-005DD9DDB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3" y="18256"/>
            <a:ext cx="7243618" cy="813018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全局描述符表（</a:t>
            </a:r>
            <a:r>
              <a:rPr lang="en-US" altLang="zh-CN" dirty="0">
                <a:solidFill>
                  <a:schemeClr val="bg1"/>
                </a:solidFill>
              </a:rPr>
              <a:t>GDT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0025E76-74CB-4A42-9F53-685475D33B7D}"/>
              </a:ext>
            </a:extLst>
          </p:cNvPr>
          <p:cNvSpPr txBox="1"/>
          <p:nvPr/>
        </p:nvSpPr>
        <p:spPr>
          <a:xfrm>
            <a:off x="891069" y="1261031"/>
            <a:ext cx="7632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全局描述符表是一块内存空间，最大</a:t>
            </a:r>
            <a:r>
              <a:rPr lang="en-US" altLang="zh-CN" dirty="0" err="1">
                <a:solidFill>
                  <a:schemeClr val="bg1"/>
                </a:solidFill>
              </a:rPr>
              <a:t>64KB</a:t>
            </a:r>
            <a:r>
              <a:rPr lang="zh-CN" altLang="en-US" dirty="0">
                <a:solidFill>
                  <a:schemeClr val="bg1"/>
                </a:solidFill>
              </a:rPr>
              <a:t>（稍后我们会看到为什么）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61B3D80-9E34-4A8C-A2B9-F2CFD845D2D6}"/>
              </a:ext>
            </a:extLst>
          </p:cNvPr>
          <p:cNvSpPr txBox="1"/>
          <p:nvPr/>
        </p:nvSpPr>
        <p:spPr>
          <a:xfrm>
            <a:off x="891069" y="1864725"/>
            <a:ext cx="7632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可以理解为一个数组，里面的每个元素是</a:t>
            </a:r>
            <a:r>
              <a:rPr lang="zh-CN" altLang="en-US" b="1" dirty="0">
                <a:solidFill>
                  <a:schemeClr val="bg1"/>
                </a:solidFill>
              </a:rPr>
              <a:t>段描述符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14A2CFB-146E-4DEF-BFD4-DCB480391A83}"/>
              </a:ext>
            </a:extLst>
          </p:cNvPr>
          <p:cNvSpPr txBox="1"/>
          <p:nvPr/>
        </p:nvSpPr>
        <p:spPr>
          <a:xfrm>
            <a:off x="891069" y="2468419"/>
            <a:ext cx="7632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全局描述符的地址指针会被存放在一个特殊的寄存器里</a:t>
            </a:r>
            <a:r>
              <a:rPr lang="en-US" altLang="zh-CN" dirty="0">
                <a:solidFill>
                  <a:schemeClr val="bg1"/>
                </a:solidFill>
              </a:rPr>
              <a:t>——</a:t>
            </a:r>
            <a:r>
              <a:rPr lang="en-US" altLang="zh-CN" dirty="0" err="1">
                <a:solidFill>
                  <a:schemeClr val="bg1"/>
                </a:solidFill>
              </a:rPr>
              <a:t>GDTR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2957AD2-07F9-411E-8FD0-1232EF22D9C1}"/>
              </a:ext>
            </a:extLst>
          </p:cNvPr>
          <p:cNvSpPr txBox="1"/>
          <p:nvPr/>
        </p:nvSpPr>
        <p:spPr>
          <a:xfrm>
            <a:off x="891068" y="3072113"/>
            <a:ext cx="69793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bg1"/>
                </a:solidFill>
              </a:rPr>
              <a:t>GDTR</a:t>
            </a:r>
            <a:r>
              <a:rPr lang="zh-CN" altLang="en-US" dirty="0">
                <a:solidFill>
                  <a:schemeClr val="bg1"/>
                </a:solidFill>
              </a:rPr>
              <a:t>是一个</a:t>
            </a:r>
            <a:r>
              <a:rPr lang="en-US" altLang="zh-CN" dirty="0">
                <a:solidFill>
                  <a:schemeClr val="bg1"/>
                </a:solidFill>
              </a:rPr>
              <a:t>48</a:t>
            </a:r>
            <a:r>
              <a:rPr lang="zh-CN" altLang="en-US" dirty="0">
                <a:solidFill>
                  <a:schemeClr val="bg1"/>
                </a:solidFill>
              </a:rPr>
              <a:t>位大小的寄存器。这是因为全局描述符的地址指针大小也是</a:t>
            </a:r>
            <a:r>
              <a:rPr lang="en-US" altLang="zh-CN" dirty="0">
                <a:solidFill>
                  <a:schemeClr val="bg1"/>
                </a:solidFill>
              </a:rPr>
              <a:t>48</a:t>
            </a:r>
            <a:r>
              <a:rPr lang="zh-CN" altLang="en-US" dirty="0">
                <a:solidFill>
                  <a:schemeClr val="bg1"/>
                </a:solidFill>
              </a:rPr>
              <a:t>位。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6CBDDB9-2935-45CB-A121-09AF8142482C}"/>
              </a:ext>
            </a:extLst>
          </p:cNvPr>
          <p:cNvSpPr txBox="1"/>
          <p:nvPr/>
        </p:nvSpPr>
        <p:spPr>
          <a:xfrm>
            <a:off x="1129002" y="4084106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全局描述符的地址指针的格式如下：</a:t>
            </a:r>
            <a:endParaRPr lang="zh-CN" altLang="en-US" dirty="0"/>
          </a:p>
        </p:txBody>
      </p: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BE423515-60EC-4AC0-9E07-15ADACE37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473206"/>
              </p:ext>
            </p:extLst>
          </p:nvPr>
        </p:nvGraphicFramePr>
        <p:xfrm>
          <a:off x="2388635" y="4810295"/>
          <a:ext cx="2715210" cy="365760"/>
        </p:xfrm>
        <a:graphic>
          <a:graphicData uri="http://schemas.openxmlformats.org/drawingml/2006/table">
            <a:tbl>
              <a:tblPr/>
              <a:tblGrid>
                <a:gridCol w="2715210">
                  <a:extLst>
                    <a:ext uri="{9D8B030D-6E8A-4147-A177-3AD203B41FA5}">
                      <a16:colId xmlns:a16="http://schemas.microsoft.com/office/drawing/2014/main" val="2119037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GDT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的起始地址（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32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位）</a:t>
                      </a: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264891"/>
                  </a:ext>
                </a:extLst>
              </a:tr>
            </a:tbl>
          </a:graphicData>
        </a:graphic>
      </p:graphicFrame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913D2259-7FEA-4970-B44D-2AD21CA53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291178"/>
              </p:ext>
            </p:extLst>
          </p:nvPr>
        </p:nvGraphicFramePr>
        <p:xfrm>
          <a:off x="5103845" y="4810295"/>
          <a:ext cx="2715210" cy="365760"/>
        </p:xfrm>
        <a:graphic>
          <a:graphicData uri="http://schemas.openxmlformats.org/drawingml/2006/table">
            <a:tbl>
              <a:tblPr/>
              <a:tblGrid>
                <a:gridCol w="2715210">
                  <a:extLst>
                    <a:ext uri="{9D8B030D-6E8A-4147-A177-3AD203B41FA5}">
                      <a16:colId xmlns:a16="http://schemas.microsoft.com/office/drawing/2014/main" val="2119037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GDT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的长度（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16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位）</a:t>
                      </a:r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264891"/>
                  </a:ext>
                </a:extLst>
              </a:tr>
            </a:tbl>
          </a:graphicData>
        </a:graphic>
      </p:graphicFrame>
      <p:sp>
        <p:nvSpPr>
          <p:cNvPr id="25" name="文本框 24">
            <a:extLst>
              <a:ext uri="{FF2B5EF4-FFF2-40B4-BE49-F238E27FC236}">
                <a16:creationId xmlns:a16="http://schemas.microsoft.com/office/drawing/2014/main" id="{386C424D-DF54-4E4D-921A-D97D443A7CDA}"/>
              </a:ext>
            </a:extLst>
          </p:cNvPr>
          <p:cNvSpPr txBox="1"/>
          <p:nvPr/>
        </p:nvSpPr>
        <p:spPr>
          <a:xfrm>
            <a:off x="7665923" y="4428877"/>
            <a:ext cx="27991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1624B9C-78F3-44BF-A1F5-CA5CBFE21187}"/>
              </a:ext>
            </a:extLst>
          </p:cNvPr>
          <p:cNvSpPr txBox="1"/>
          <p:nvPr/>
        </p:nvSpPr>
        <p:spPr>
          <a:xfrm>
            <a:off x="5029198" y="4460497"/>
            <a:ext cx="43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15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4729F403-0E37-46CF-811C-7FB5F64ED0D4}"/>
              </a:ext>
            </a:extLst>
          </p:cNvPr>
          <p:cNvSpPr txBox="1"/>
          <p:nvPr/>
        </p:nvSpPr>
        <p:spPr>
          <a:xfrm>
            <a:off x="4781935" y="5186686"/>
            <a:ext cx="43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16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13B199A-E669-4B44-BB35-CB89862C0206}"/>
              </a:ext>
            </a:extLst>
          </p:cNvPr>
          <p:cNvSpPr txBox="1"/>
          <p:nvPr/>
        </p:nvSpPr>
        <p:spPr>
          <a:xfrm>
            <a:off x="2169364" y="5194716"/>
            <a:ext cx="43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47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8388E565-B11D-43F3-9686-326619DD6083}"/>
              </a:ext>
            </a:extLst>
          </p:cNvPr>
          <p:cNvCxnSpPr>
            <a:cxnSpLocks/>
          </p:cNvCxnSpPr>
          <p:nvPr/>
        </p:nvCxnSpPr>
        <p:spPr>
          <a:xfrm flipV="1">
            <a:off x="5346441" y="5379382"/>
            <a:ext cx="471197" cy="5610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E3BB8C69-DE30-4F52-A729-28B177F35B3A}"/>
              </a:ext>
            </a:extLst>
          </p:cNvPr>
          <p:cNvSpPr txBox="1"/>
          <p:nvPr/>
        </p:nvSpPr>
        <p:spPr>
          <a:xfrm>
            <a:off x="2696547" y="5751316"/>
            <a:ext cx="264989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这就是为什么，全局描述符表的限制是大小是</a:t>
            </a:r>
            <a:r>
              <a:rPr lang="en-US" altLang="zh-CN" dirty="0" err="1">
                <a:solidFill>
                  <a:schemeClr val="bg1"/>
                </a:solidFill>
              </a:rPr>
              <a:t>64KB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FCB50BA2-57D1-4B3E-8B3B-1E2F9C94F74B}"/>
              </a:ext>
            </a:extLst>
          </p:cNvPr>
          <p:cNvSpPr txBox="1"/>
          <p:nvPr/>
        </p:nvSpPr>
        <p:spPr>
          <a:xfrm>
            <a:off x="8761444" y="2138054"/>
            <a:ext cx="310087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因为这样，</a:t>
            </a:r>
            <a:r>
              <a:rPr lang="en-US" altLang="zh-CN" dirty="0">
                <a:solidFill>
                  <a:schemeClr val="bg1"/>
                </a:solidFill>
              </a:rPr>
              <a:t>CPU</a:t>
            </a:r>
            <a:r>
              <a:rPr lang="zh-CN" altLang="en-US" dirty="0">
                <a:solidFill>
                  <a:schemeClr val="bg1"/>
                </a:solidFill>
              </a:rPr>
              <a:t>才能找的到我们这个“段登记表”在内存的哪个旮旯里。</a:t>
            </a: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7788CE45-5B12-4569-A4A1-B79E8C0BA9D0}"/>
              </a:ext>
            </a:extLst>
          </p:cNvPr>
          <p:cNvCxnSpPr>
            <a:cxnSpLocks/>
          </p:cNvCxnSpPr>
          <p:nvPr/>
        </p:nvCxnSpPr>
        <p:spPr>
          <a:xfrm flipH="1">
            <a:off x="7945841" y="2630373"/>
            <a:ext cx="859922" cy="454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:a16="http://schemas.microsoft.com/office/drawing/2014/main" id="{E339BC1B-E2D1-43A8-AD4E-95D07E78C710}"/>
              </a:ext>
            </a:extLst>
          </p:cNvPr>
          <p:cNvSpPr/>
          <p:nvPr/>
        </p:nvSpPr>
        <p:spPr>
          <a:xfrm>
            <a:off x="10307213" y="3684379"/>
            <a:ext cx="1427583" cy="2967135"/>
          </a:xfrm>
          <a:prstGeom prst="rect">
            <a:avLst/>
          </a:prstGeom>
          <a:solidFill>
            <a:srgbClr val="15F35A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A08B57DB-5DEC-47CB-9107-2B3A273B830C}"/>
              </a:ext>
            </a:extLst>
          </p:cNvPr>
          <p:cNvSpPr/>
          <p:nvPr/>
        </p:nvSpPr>
        <p:spPr>
          <a:xfrm>
            <a:off x="10462991" y="6131413"/>
            <a:ext cx="1116026" cy="44389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段描述符</a:t>
            </a:r>
            <a:r>
              <a:rPr lang="en-US" altLang="zh-CN" sz="1400" dirty="0"/>
              <a:t>0</a:t>
            </a:r>
            <a:endParaRPr lang="zh-CN" altLang="en-US" sz="1400" dirty="0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7A094408-4F73-47C8-8384-D0454C2BB2FA}"/>
              </a:ext>
            </a:extLst>
          </p:cNvPr>
          <p:cNvSpPr/>
          <p:nvPr/>
        </p:nvSpPr>
        <p:spPr>
          <a:xfrm>
            <a:off x="10462991" y="5611149"/>
            <a:ext cx="1116026" cy="44389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段描述符</a:t>
            </a:r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D5716305-791D-4BFA-B1E0-85FB727B6D2A}"/>
              </a:ext>
            </a:extLst>
          </p:cNvPr>
          <p:cNvSpPr/>
          <p:nvPr/>
        </p:nvSpPr>
        <p:spPr>
          <a:xfrm>
            <a:off x="10462991" y="5177255"/>
            <a:ext cx="1116026" cy="3575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E8ACF1D6-D343-42AB-BB20-35098ECA5307}"/>
              </a:ext>
            </a:extLst>
          </p:cNvPr>
          <p:cNvSpPr/>
          <p:nvPr/>
        </p:nvSpPr>
        <p:spPr>
          <a:xfrm>
            <a:off x="10462991" y="4937095"/>
            <a:ext cx="1116026" cy="1637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0E08E742-847D-452A-909E-DC38BCA61F06}"/>
              </a:ext>
            </a:extLst>
          </p:cNvPr>
          <p:cNvSpPr txBox="1"/>
          <p:nvPr/>
        </p:nvSpPr>
        <p:spPr>
          <a:xfrm>
            <a:off x="11067389" y="3681965"/>
            <a:ext cx="657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GDT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7992E49E-9430-49CB-B2A9-A6DCC20690E2}"/>
              </a:ext>
            </a:extLst>
          </p:cNvPr>
          <p:cNvSpPr txBox="1"/>
          <p:nvPr/>
        </p:nvSpPr>
        <p:spPr>
          <a:xfrm>
            <a:off x="8761444" y="6448185"/>
            <a:ext cx="123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起始地址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0167B33C-E11D-4684-9AE4-F05912F2E751}"/>
              </a:ext>
            </a:extLst>
          </p:cNvPr>
          <p:cNvSpPr txBox="1"/>
          <p:nvPr/>
        </p:nvSpPr>
        <p:spPr>
          <a:xfrm>
            <a:off x="7970472" y="3543741"/>
            <a:ext cx="204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起始地址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长度</a:t>
            </a:r>
            <a:r>
              <a:rPr lang="en-US" altLang="zh-CN" dirty="0">
                <a:solidFill>
                  <a:schemeClr val="bg1"/>
                </a:solidFill>
              </a:rPr>
              <a:t>-1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E9D8393E-1BE6-4414-9047-54DAABE0C010}"/>
              </a:ext>
            </a:extLst>
          </p:cNvPr>
          <p:cNvCxnSpPr>
            <a:cxnSpLocks/>
          </p:cNvCxnSpPr>
          <p:nvPr/>
        </p:nvCxnSpPr>
        <p:spPr>
          <a:xfrm>
            <a:off x="9880089" y="3718444"/>
            <a:ext cx="427124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EC4163B1-6C6B-463F-B469-C0CAE999ED9D}"/>
              </a:ext>
            </a:extLst>
          </p:cNvPr>
          <p:cNvCxnSpPr>
            <a:cxnSpLocks/>
          </p:cNvCxnSpPr>
          <p:nvPr/>
        </p:nvCxnSpPr>
        <p:spPr>
          <a:xfrm>
            <a:off x="9880089" y="6632851"/>
            <a:ext cx="427124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B72E17E8-4D4E-46F4-A62E-F84F883F7EC3}"/>
              </a:ext>
            </a:extLst>
          </p:cNvPr>
          <p:cNvCxnSpPr/>
          <p:nvPr/>
        </p:nvCxnSpPr>
        <p:spPr>
          <a:xfrm>
            <a:off x="9378040" y="3955912"/>
            <a:ext cx="0" cy="244028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>
            <a:extLst>
              <a:ext uri="{FF2B5EF4-FFF2-40B4-BE49-F238E27FC236}">
                <a16:creationId xmlns:a16="http://schemas.microsoft.com/office/drawing/2014/main" id="{B2A687D8-4F02-4D4B-A8A1-89C47B56F3C6}"/>
              </a:ext>
            </a:extLst>
          </p:cNvPr>
          <p:cNvSpPr txBox="1"/>
          <p:nvPr/>
        </p:nvSpPr>
        <p:spPr>
          <a:xfrm>
            <a:off x="9030351" y="4857463"/>
            <a:ext cx="701472" cy="646331"/>
          </a:xfrm>
          <a:prstGeom prst="rect">
            <a:avLst/>
          </a:prstGeom>
          <a:solidFill>
            <a:srgbClr val="4D4D4D"/>
          </a:solidFill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最大</a:t>
            </a:r>
            <a:r>
              <a:rPr lang="en-US" altLang="zh-CN" dirty="0" err="1">
                <a:solidFill>
                  <a:schemeClr val="bg1"/>
                </a:solidFill>
              </a:rPr>
              <a:t>64KB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7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19" grpId="0"/>
      <p:bldP spid="20" grpId="0"/>
      <p:bldP spid="25" grpId="0"/>
      <p:bldP spid="27" grpId="0"/>
      <p:bldP spid="29" grpId="0"/>
      <p:bldP spid="31" grpId="0"/>
      <p:bldP spid="35" grpId="0" animBg="1"/>
      <p:bldP spid="37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49" grpId="0"/>
      <p:bldP spid="50" grpId="0"/>
      <p:bldP spid="52" grpId="0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0D99C89-FF33-4B6A-AA6B-1CBCCDA5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2" y="18256"/>
            <a:ext cx="8007927" cy="813018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段描述符（</a:t>
            </a:r>
            <a:r>
              <a:rPr lang="en-US" altLang="zh-CN" dirty="0">
                <a:solidFill>
                  <a:schemeClr val="bg1"/>
                </a:solidFill>
              </a:rPr>
              <a:t>Segment Descriptor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3C947EC-2220-4531-9641-18ECCC36CD25}"/>
              </a:ext>
            </a:extLst>
          </p:cNvPr>
          <p:cNvSpPr txBox="1"/>
          <p:nvPr/>
        </p:nvSpPr>
        <p:spPr>
          <a:xfrm>
            <a:off x="741779" y="1018435"/>
            <a:ext cx="7632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段描述符描述了这个段的特性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FDD7573-D1B9-41C0-9AF5-1620B880BDA2}"/>
              </a:ext>
            </a:extLst>
          </p:cNvPr>
          <p:cNvSpPr txBox="1"/>
          <p:nvPr/>
        </p:nvSpPr>
        <p:spPr>
          <a:xfrm>
            <a:off x="741779" y="1488076"/>
            <a:ext cx="4931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每个段描述符为</a:t>
            </a:r>
            <a:r>
              <a:rPr lang="en-US" altLang="zh-CN" dirty="0">
                <a:solidFill>
                  <a:schemeClr val="bg1"/>
                </a:solidFill>
              </a:rPr>
              <a:t>8</a:t>
            </a:r>
            <a:r>
              <a:rPr lang="zh-CN" altLang="en-US" dirty="0">
                <a:solidFill>
                  <a:schemeClr val="bg1"/>
                </a:solidFill>
              </a:rPr>
              <a:t>个字节，即两个</a:t>
            </a:r>
            <a:r>
              <a:rPr lang="en-US" altLang="zh-CN" dirty="0" err="1">
                <a:solidFill>
                  <a:schemeClr val="bg1"/>
                </a:solidFill>
              </a:rPr>
              <a:t>DWORD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9" name="表格 9">
            <a:extLst>
              <a:ext uri="{FF2B5EF4-FFF2-40B4-BE49-F238E27FC236}">
                <a16:creationId xmlns:a16="http://schemas.microsoft.com/office/drawing/2014/main" id="{5221B45E-69C2-4DEB-A174-9A5C6CDA590F}"/>
              </a:ext>
            </a:extLst>
          </p:cNvPr>
          <p:cNvGraphicFramePr>
            <a:graphicFrameLocks noGrp="1"/>
          </p:cNvGraphicFramePr>
          <p:nvPr/>
        </p:nvGraphicFramePr>
        <p:xfrm>
          <a:off x="6249436" y="1018435"/>
          <a:ext cx="546048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5723">
                  <a:extLst>
                    <a:ext uri="{9D8B030D-6E8A-4147-A177-3AD203B41FA5}">
                      <a16:colId xmlns:a16="http://schemas.microsoft.com/office/drawing/2014/main" val="2580958642"/>
                    </a:ext>
                  </a:extLst>
                </a:gridCol>
                <a:gridCol w="849086">
                  <a:extLst>
                    <a:ext uri="{9D8B030D-6E8A-4147-A177-3AD203B41FA5}">
                      <a16:colId xmlns:a16="http://schemas.microsoft.com/office/drawing/2014/main" val="3418798381"/>
                    </a:ext>
                  </a:extLst>
                </a:gridCol>
                <a:gridCol w="3405673">
                  <a:extLst>
                    <a:ext uri="{9D8B030D-6E8A-4147-A177-3AD203B41FA5}">
                      <a16:colId xmlns:a16="http://schemas.microsoft.com/office/drawing/2014/main" val="3637266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BYTE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字节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8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34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WORD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字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2 BYTE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，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16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360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solidFill>
                            <a:schemeClr val="bg1"/>
                          </a:solidFill>
                        </a:rPr>
                        <a:t>DWORD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双字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2 WORD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，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4 BYTE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，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32 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55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QWORD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四字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2 </a:t>
                      </a:r>
                      <a:r>
                        <a:rPr lang="en-US" altLang="zh-CN" dirty="0" err="1">
                          <a:solidFill>
                            <a:schemeClr val="bg1"/>
                          </a:solidFill>
                        </a:rPr>
                        <a:t>DWORD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，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8 WORD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，</a:t>
                      </a:r>
                      <a:r>
                        <a:rPr lang="en-US" altLang="zh-CN" dirty="0">
                          <a:solidFill>
                            <a:schemeClr val="bg1"/>
                          </a:solidFill>
                        </a:rPr>
                        <a:t>64</a:t>
                      </a:r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位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09988"/>
                  </a:ext>
                </a:extLst>
              </a:tr>
            </a:tbl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2A594437-8C52-4075-B1E9-B58CA5A9F4DF}"/>
              </a:ext>
            </a:extLst>
          </p:cNvPr>
          <p:cNvSpPr txBox="1"/>
          <p:nvPr/>
        </p:nvSpPr>
        <p:spPr>
          <a:xfrm>
            <a:off x="6400800" y="2504290"/>
            <a:ext cx="5150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</a:rPr>
              <a:t>*字的大小与架构有关，这里只是针对</a:t>
            </a:r>
            <a:r>
              <a:rPr lang="en-US" altLang="zh-CN" sz="1400" dirty="0" err="1">
                <a:solidFill>
                  <a:schemeClr val="bg1"/>
                </a:solidFill>
              </a:rPr>
              <a:t>x86</a:t>
            </a:r>
            <a:r>
              <a:rPr lang="zh-CN" altLang="en-US" sz="1400" dirty="0">
                <a:solidFill>
                  <a:schemeClr val="bg1"/>
                </a:solidFill>
              </a:rPr>
              <a:t>的情况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5B127D6-8AF8-4E9A-87B1-939477115DA2}"/>
              </a:ext>
            </a:extLst>
          </p:cNvPr>
          <p:cNvSpPr txBox="1"/>
          <p:nvPr/>
        </p:nvSpPr>
        <p:spPr>
          <a:xfrm>
            <a:off x="741779" y="1981041"/>
            <a:ext cx="4931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以下是段描述符的布局。选自：</a:t>
            </a:r>
            <a:r>
              <a:rPr lang="en-GB" altLang="zh-CN" sz="1800" dirty="0">
                <a:solidFill>
                  <a:schemeClr val="bg1"/>
                </a:solidFill>
              </a:rPr>
              <a:t> Intel® 64 and IA-32 Architectures Manual </a:t>
            </a:r>
            <a:r>
              <a:rPr lang="en-US" altLang="zh-CN" sz="1800" dirty="0">
                <a:solidFill>
                  <a:schemeClr val="bg1"/>
                </a:solidFill>
              </a:rPr>
              <a:t>(</a:t>
            </a:r>
            <a:r>
              <a:rPr lang="en-GB" altLang="zh-CN" sz="1800" dirty="0">
                <a:solidFill>
                  <a:schemeClr val="bg1"/>
                </a:solidFill>
              </a:rPr>
              <a:t>Volume </a:t>
            </a:r>
            <a:r>
              <a:rPr lang="en-GB" altLang="zh-CN" sz="1800" dirty="0" err="1">
                <a:solidFill>
                  <a:schemeClr val="bg1"/>
                </a:solidFill>
              </a:rPr>
              <a:t>3A</a:t>
            </a:r>
            <a:r>
              <a:rPr lang="en-US" altLang="zh-CN" sz="1800" dirty="0">
                <a:solidFill>
                  <a:schemeClr val="bg1"/>
                </a:solidFill>
              </a:rPr>
              <a:t>), Chapter 3.4.5, Figure 3-8</a:t>
            </a:r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BB031068-D8B4-4F2C-BEFB-7DE8ED983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80" y="2995128"/>
            <a:ext cx="5381431" cy="364318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C729ED57-B50E-4CEB-BB6E-550C8C9F8867}"/>
              </a:ext>
            </a:extLst>
          </p:cNvPr>
          <p:cNvSpPr txBox="1"/>
          <p:nvPr/>
        </p:nvSpPr>
        <p:spPr>
          <a:xfrm>
            <a:off x="6154312" y="4124163"/>
            <a:ext cx="93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低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B987705-6529-4F1B-86BF-3C63787EDCAF}"/>
              </a:ext>
            </a:extLst>
          </p:cNvPr>
          <p:cNvSpPr txBox="1"/>
          <p:nvPr/>
        </p:nvSpPr>
        <p:spPr>
          <a:xfrm>
            <a:off x="6154311" y="3312979"/>
            <a:ext cx="93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高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</a:t>
            </a:r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20660EDE-8727-409B-B046-6EDE2DC5D50F}"/>
              </a:ext>
            </a:extLst>
          </p:cNvPr>
          <p:cNvCxnSpPr>
            <a:cxnSpLocks/>
          </p:cNvCxnSpPr>
          <p:nvPr/>
        </p:nvCxnSpPr>
        <p:spPr>
          <a:xfrm flipH="1">
            <a:off x="5898111" y="3497645"/>
            <a:ext cx="27369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B1E4E1CF-9DD7-4D27-97FC-49EED3CDF6BF}"/>
              </a:ext>
            </a:extLst>
          </p:cNvPr>
          <p:cNvCxnSpPr>
            <a:cxnSpLocks/>
          </p:cNvCxnSpPr>
          <p:nvPr/>
        </p:nvCxnSpPr>
        <p:spPr>
          <a:xfrm flipH="1">
            <a:off x="5922993" y="4325544"/>
            <a:ext cx="27369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17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0D99C89-FF33-4B6A-AA6B-1CBCCDA5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2" y="18256"/>
            <a:ext cx="8007927" cy="813018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段描述符（</a:t>
            </a:r>
            <a:r>
              <a:rPr lang="en-US" altLang="zh-CN" dirty="0">
                <a:solidFill>
                  <a:schemeClr val="bg1"/>
                </a:solidFill>
              </a:rPr>
              <a:t>Segment Descriptor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BB031068-D8B4-4F2C-BEFB-7DE8ED9833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646" b="54115"/>
          <a:stretch/>
        </p:blipFill>
        <p:spPr>
          <a:xfrm>
            <a:off x="1050153" y="1538607"/>
            <a:ext cx="8096640" cy="1219029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FA128BD5-3957-4725-9D95-370F97A1BFF1}"/>
              </a:ext>
            </a:extLst>
          </p:cNvPr>
          <p:cNvSpPr txBox="1"/>
          <p:nvPr/>
        </p:nvSpPr>
        <p:spPr>
          <a:xfrm>
            <a:off x="1156998" y="3153747"/>
            <a:ext cx="6056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0~15</a:t>
            </a:r>
            <a:r>
              <a:rPr lang="zh-CN" altLang="en-US" dirty="0">
                <a:solidFill>
                  <a:schemeClr val="bg1"/>
                </a:solidFill>
              </a:rPr>
              <a:t>位（</a:t>
            </a:r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位）：段大小，或者叫做段边界（</a:t>
            </a:r>
            <a:r>
              <a:rPr lang="en-US" altLang="zh-CN" dirty="0">
                <a:solidFill>
                  <a:schemeClr val="bg1"/>
                </a:solidFill>
              </a:rPr>
              <a:t>Limit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B5F24CE2-A7C1-45B3-BA5A-AC0060D42D47}"/>
              </a:ext>
            </a:extLst>
          </p:cNvPr>
          <p:cNvSpPr txBox="1"/>
          <p:nvPr/>
        </p:nvSpPr>
        <p:spPr>
          <a:xfrm>
            <a:off x="1156997" y="3581400"/>
            <a:ext cx="6251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16~31</a:t>
            </a:r>
            <a:r>
              <a:rPr lang="zh-CN" altLang="en-US" dirty="0">
                <a:solidFill>
                  <a:schemeClr val="bg1"/>
                </a:solidFill>
              </a:rPr>
              <a:t>位（</a:t>
            </a:r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位）：段基地址（线性地址）（</a:t>
            </a:r>
            <a:r>
              <a:rPr lang="en-US" altLang="zh-CN" dirty="0">
                <a:solidFill>
                  <a:schemeClr val="bg1"/>
                </a:solidFill>
              </a:rPr>
              <a:t>Base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2FD33A54-2C56-41B8-B7C8-1C58D7089DA7}"/>
              </a:ext>
            </a:extLst>
          </p:cNvPr>
          <p:cNvSpPr/>
          <p:nvPr/>
        </p:nvSpPr>
        <p:spPr>
          <a:xfrm>
            <a:off x="9933989" y="3605607"/>
            <a:ext cx="1427583" cy="2967135"/>
          </a:xfrm>
          <a:prstGeom prst="rect">
            <a:avLst/>
          </a:prstGeom>
          <a:solidFill>
            <a:srgbClr val="15F35A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0050080-DD16-434D-A627-7EF0FB3E07B9}"/>
              </a:ext>
            </a:extLst>
          </p:cNvPr>
          <p:cNvSpPr txBox="1"/>
          <p:nvPr/>
        </p:nvSpPr>
        <p:spPr>
          <a:xfrm>
            <a:off x="10451822" y="4912616"/>
            <a:ext cx="44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D6EB238-337E-4294-AE88-9557564CF02E}"/>
              </a:ext>
            </a:extLst>
          </p:cNvPr>
          <p:cNvSpPr txBox="1"/>
          <p:nvPr/>
        </p:nvSpPr>
        <p:spPr>
          <a:xfrm>
            <a:off x="8388220" y="6369413"/>
            <a:ext cx="123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基地址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5AEC055-D5DA-4920-B409-A24DD7CE4DDE}"/>
              </a:ext>
            </a:extLst>
          </p:cNvPr>
          <p:cNvSpPr txBox="1"/>
          <p:nvPr/>
        </p:nvSpPr>
        <p:spPr>
          <a:xfrm>
            <a:off x="7597248" y="3464969"/>
            <a:ext cx="204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基地址</a:t>
            </a:r>
            <a:r>
              <a:rPr lang="en-US" altLang="zh-CN" dirty="0">
                <a:solidFill>
                  <a:schemeClr val="bg1"/>
                </a:solidFill>
              </a:rPr>
              <a:t>+</a:t>
            </a:r>
            <a:r>
              <a:rPr lang="zh-CN" altLang="en-US" dirty="0">
                <a:solidFill>
                  <a:schemeClr val="bg1"/>
                </a:solidFill>
              </a:rPr>
              <a:t>大小</a:t>
            </a:r>
            <a:r>
              <a:rPr lang="en-US" altLang="zh-CN" dirty="0">
                <a:solidFill>
                  <a:schemeClr val="bg1"/>
                </a:solidFill>
              </a:rPr>
              <a:t>-1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AA69C612-FF53-4999-BC3A-53FFD804BBA9}"/>
              </a:ext>
            </a:extLst>
          </p:cNvPr>
          <p:cNvCxnSpPr>
            <a:cxnSpLocks/>
          </p:cNvCxnSpPr>
          <p:nvPr/>
        </p:nvCxnSpPr>
        <p:spPr>
          <a:xfrm>
            <a:off x="9506865" y="3639672"/>
            <a:ext cx="427124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34536B8E-D02D-4940-927D-C0AAFB80E2D4}"/>
              </a:ext>
            </a:extLst>
          </p:cNvPr>
          <p:cNvCxnSpPr>
            <a:cxnSpLocks/>
          </p:cNvCxnSpPr>
          <p:nvPr/>
        </p:nvCxnSpPr>
        <p:spPr>
          <a:xfrm>
            <a:off x="9506865" y="6554079"/>
            <a:ext cx="427124" cy="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3C1F4A2B-974E-46B6-BE05-A48B044DFF8D}"/>
              </a:ext>
            </a:extLst>
          </p:cNvPr>
          <p:cNvCxnSpPr/>
          <p:nvPr/>
        </p:nvCxnSpPr>
        <p:spPr>
          <a:xfrm>
            <a:off x="9004816" y="3877140"/>
            <a:ext cx="0" cy="244028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id="{9DA5757D-8EB2-424D-ABB4-7046DF55BD4C}"/>
              </a:ext>
            </a:extLst>
          </p:cNvPr>
          <p:cNvSpPr txBox="1"/>
          <p:nvPr/>
        </p:nvSpPr>
        <p:spPr>
          <a:xfrm>
            <a:off x="8657127" y="4778691"/>
            <a:ext cx="701472" cy="369332"/>
          </a:xfrm>
          <a:prstGeom prst="rect">
            <a:avLst/>
          </a:prstGeom>
          <a:solidFill>
            <a:srgbClr val="4D4D4D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Limit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7A0A2BD7-E19F-4890-B6F9-AB8217E72D99}"/>
              </a:ext>
            </a:extLst>
          </p:cNvPr>
          <p:cNvSpPr/>
          <p:nvPr/>
        </p:nvSpPr>
        <p:spPr>
          <a:xfrm>
            <a:off x="2640563" y="3581400"/>
            <a:ext cx="849083" cy="4400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31C9B15C-D537-494D-BF45-36A7A67B50E3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3065105" y="4021494"/>
            <a:ext cx="4666" cy="7571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B89B8BD1-C7F7-49CA-BA9D-DEC9D78385DF}"/>
              </a:ext>
            </a:extLst>
          </p:cNvPr>
          <p:cNvSpPr txBox="1"/>
          <p:nvPr/>
        </p:nvSpPr>
        <p:spPr>
          <a:xfrm>
            <a:off x="1763489" y="4774496"/>
            <a:ext cx="327037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16</a:t>
            </a:r>
            <a:r>
              <a:rPr lang="zh-CN" altLang="en-US" dirty="0">
                <a:solidFill>
                  <a:schemeClr val="bg1"/>
                </a:solidFill>
              </a:rPr>
              <a:t>位的地址？我们不是在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位下面吗？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0701D42F-BAAF-4BA9-8468-8F1853AF77FD}"/>
              </a:ext>
            </a:extLst>
          </p:cNvPr>
          <p:cNvSpPr txBox="1"/>
          <p:nvPr/>
        </p:nvSpPr>
        <p:spPr>
          <a:xfrm>
            <a:off x="9280358" y="1724526"/>
            <a:ext cx="204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低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</a:t>
            </a:r>
          </a:p>
        </p:txBody>
      </p:sp>
    </p:spTree>
    <p:extLst>
      <p:ext uri="{BB962C8B-B14F-4D97-AF65-F5344CB8AC3E}">
        <p14:creationId xmlns:p14="http://schemas.microsoft.com/office/powerpoint/2010/main" val="235351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 animBg="1"/>
      <p:bldP spid="30" grpId="0"/>
      <p:bldP spid="31" grpId="0"/>
      <p:bldP spid="32" grpId="0"/>
      <p:bldP spid="36" grpId="0" animBg="1"/>
      <p:bldP spid="37" grpId="0" animBg="1"/>
      <p:bldP spid="40" grpId="0" animBg="1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0D99C89-FF33-4B6A-AA6B-1CBCCDA5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2" y="18256"/>
            <a:ext cx="8007927" cy="813018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段描述符（</a:t>
            </a:r>
            <a:r>
              <a:rPr lang="en-US" altLang="zh-CN" dirty="0">
                <a:solidFill>
                  <a:schemeClr val="bg1"/>
                </a:solidFill>
              </a:rPr>
              <a:t>Segment Descriptor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43E253D-B89E-4310-8C34-AF40E25F1A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6129"/>
          <a:stretch/>
        </p:blipFill>
        <p:spPr>
          <a:xfrm>
            <a:off x="414043" y="1063691"/>
            <a:ext cx="7563630" cy="122230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6A479C5-7E81-48EF-91D9-6F4D9EB78214}"/>
              </a:ext>
            </a:extLst>
          </p:cNvPr>
          <p:cNvSpPr txBox="1"/>
          <p:nvPr/>
        </p:nvSpPr>
        <p:spPr>
          <a:xfrm>
            <a:off x="8518358" y="1490179"/>
            <a:ext cx="204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高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5847F56-BCC7-4C49-B7C9-E0910193BC8D}"/>
              </a:ext>
            </a:extLst>
          </p:cNvPr>
          <p:cNvSpPr txBox="1"/>
          <p:nvPr/>
        </p:nvSpPr>
        <p:spPr>
          <a:xfrm>
            <a:off x="668382" y="2518416"/>
            <a:ext cx="448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0~7</a:t>
            </a:r>
            <a:r>
              <a:rPr lang="zh-CN" altLang="en-US" dirty="0">
                <a:solidFill>
                  <a:schemeClr val="bg1"/>
                </a:solidFill>
              </a:rPr>
              <a:t>位：段基地址的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15~23</a:t>
            </a:r>
            <a:r>
              <a:rPr lang="zh-CN" altLang="en-US" dirty="0">
                <a:solidFill>
                  <a:schemeClr val="bg1"/>
                </a:solidFill>
              </a:rPr>
              <a:t>位。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24~31</a:t>
            </a:r>
            <a:r>
              <a:rPr lang="zh-CN" altLang="en-US" dirty="0">
                <a:solidFill>
                  <a:schemeClr val="bg1"/>
                </a:solidFill>
              </a:rPr>
              <a:t>位：段基地址的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24~31</a:t>
            </a:r>
            <a:r>
              <a:rPr lang="zh-CN" altLang="en-US" dirty="0">
                <a:solidFill>
                  <a:schemeClr val="bg1"/>
                </a:solidFill>
              </a:rPr>
              <a:t>位。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E7D26EE3-038A-4E1C-AA14-3373B672D486}"/>
              </a:ext>
            </a:extLst>
          </p:cNvPr>
          <p:cNvSpPr txBox="1"/>
          <p:nvPr/>
        </p:nvSpPr>
        <p:spPr>
          <a:xfrm>
            <a:off x="668382" y="3232536"/>
            <a:ext cx="448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16~19</a:t>
            </a:r>
            <a:r>
              <a:rPr lang="zh-CN" altLang="en-US" dirty="0">
                <a:solidFill>
                  <a:schemeClr val="bg1"/>
                </a:solidFill>
              </a:rPr>
              <a:t>位：段大小的</a:t>
            </a:r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16~19</a:t>
            </a:r>
            <a:r>
              <a:rPr lang="zh-CN" altLang="en-US" dirty="0">
                <a:solidFill>
                  <a:schemeClr val="bg1"/>
                </a:solidFill>
              </a:rPr>
              <a:t>位。</a:t>
            </a:r>
          </a:p>
        </p:txBody>
      </p:sp>
      <p:sp>
        <p:nvSpPr>
          <p:cNvPr id="8" name="右大括号 7">
            <a:extLst>
              <a:ext uri="{FF2B5EF4-FFF2-40B4-BE49-F238E27FC236}">
                <a16:creationId xmlns:a16="http://schemas.microsoft.com/office/drawing/2014/main" id="{5981F5AA-00BB-4EC7-BC94-2C444E3BD6E7}"/>
              </a:ext>
            </a:extLst>
          </p:cNvPr>
          <p:cNvSpPr/>
          <p:nvPr/>
        </p:nvSpPr>
        <p:spPr>
          <a:xfrm>
            <a:off x="5049920" y="2512839"/>
            <a:ext cx="200527" cy="1083452"/>
          </a:xfrm>
          <a:prstGeom prst="rightBrace">
            <a:avLst>
              <a:gd name="adj1" fmla="val 127916"/>
              <a:gd name="adj2" fmla="val 47779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C4CCC0C-33D1-4901-9046-A222C8AAB889}"/>
              </a:ext>
            </a:extLst>
          </p:cNvPr>
          <p:cNvSpPr txBox="1"/>
          <p:nvPr/>
        </p:nvSpPr>
        <p:spPr>
          <a:xfrm>
            <a:off x="5391150" y="2592900"/>
            <a:ext cx="3810000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可以看到，段的基地址和范围被拆开来存放，这点我们到时在创建自己的</a:t>
            </a:r>
            <a:r>
              <a:rPr lang="en-US" altLang="zh-CN" dirty="0">
                <a:solidFill>
                  <a:schemeClr val="bg1"/>
                </a:solidFill>
              </a:rPr>
              <a:t>SD</a:t>
            </a:r>
            <a:r>
              <a:rPr lang="zh-CN" altLang="en-US" dirty="0">
                <a:solidFill>
                  <a:schemeClr val="bg1"/>
                </a:solidFill>
              </a:rPr>
              <a:t>时需要特别注意！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59C7843-2D56-44D3-95B0-59B0D2DAE03D}"/>
              </a:ext>
            </a:extLst>
          </p:cNvPr>
          <p:cNvSpPr txBox="1"/>
          <p:nvPr/>
        </p:nvSpPr>
        <p:spPr>
          <a:xfrm>
            <a:off x="668382" y="3823130"/>
            <a:ext cx="756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23</a:t>
            </a:r>
            <a:r>
              <a:rPr lang="zh-CN" altLang="en-US" dirty="0">
                <a:solidFill>
                  <a:schemeClr val="bg1"/>
                </a:solidFill>
              </a:rPr>
              <a:t>位：</a:t>
            </a:r>
            <a:r>
              <a:rPr lang="en-US" altLang="zh-CN" dirty="0">
                <a:solidFill>
                  <a:schemeClr val="bg1"/>
                </a:solidFill>
              </a:rPr>
              <a:t>G</a:t>
            </a:r>
            <a:r>
              <a:rPr lang="zh-CN" altLang="en-US" dirty="0">
                <a:solidFill>
                  <a:schemeClr val="bg1"/>
                </a:solidFill>
              </a:rPr>
              <a:t>，粒度（</a:t>
            </a:r>
            <a:r>
              <a:rPr lang="en-GB" altLang="zh-CN" dirty="0">
                <a:solidFill>
                  <a:schemeClr val="bg1"/>
                </a:solidFill>
              </a:rPr>
              <a:t>Granularity</a:t>
            </a:r>
            <a:r>
              <a:rPr lang="zh-CN" altLang="en-US" dirty="0">
                <a:solidFill>
                  <a:schemeClr val="bg1"/>
                </a:solidFill>
              </a:rPr>
              <a:t>），表明了段大小的单位。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G=0</a:t>
            </a:r>
            <a:r>
              <a:rPr lang="zh-CN" altLang="en-US" dirty="0">
                <a:solidFill>
                  <a:schemeClr val="bg1"/>
                </a:solidFill>
              </a:rPr>
              <a:t>：单位为</a:t>
            </a:r>
            <a:r>
              <a:rPr lang="zh-CN" altLang="en-US" b="1" dirty="0">
                <a:solidFill>
                  <a:schemeClr val="bg1"/>
                </a:solidFill>
              </a:rPr>
              <a:t>一字节</a:t>
            </a:r>
            <a:r>
              <a:rPr lang="zh-CN" altLang="en-US" dirty="0">
                <a:solidFill>
                  <a:schemeClr val="bg1"/>
                </a:solidFill>
              </a:rPr>
              <a:t>，段大小最大可以为</a:t>
            </a:r>
            <a:r>
              <a:rPr lang="en-US" altLang="zh-CN" dirty="0" err="1">
                <a:solidFill>
                  <a:schemeClr val="bg1"/>
                </a:solidFill>
              </a:rPr>
              <a:t>1MB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G=1</a:t>
            </a:r>
            <a:r>
              <a:rPr lang="zh-CN" altLang="en-US" dirty="0">
                <a:solidFill>
                  <a:schemeClr val="bg1"/>
                </a:solidFill>
              </a:rPr>
              <a:t>：单位为</a:t>
            </a:r>
            <a:r>
              <a:rPr lang="en-US" altLang="zh-CN" b="1" dirty="0" err="1">
                <a:solidFill>
                  <a:schemeClr val="bg1"/>
                </a:solidFill>
              </a:rPr>
              <a:t>4KB</a:t>
            </a:r>
            <a:r>
              <a:rPr lang="zh-CN" altLang="en-US" dirty="0">
                <a:solidFill>
                  <a:schemeClr val="bg1"/>
                </a:solidFill>
              </a:rPr>
              <a:t>，段大小最大可以为</a:t>
            </a:r>
            <a:r>
              <a:rPr lang="en-US" altLang="zh-CN" dirty="0" err="1">
                <a:solidFill>
                  <a:schemeClr val="bg1"/>
                </a:solidFill>
              </a:rPr>
              <a:t>4GB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5A3F8F4-0E28-4D92-9C32-14256FB405CC}"/>
              </a:ext>
            </a:extLst>
          </p:cNvPr>
          <p:cNvSpPr txBox="1"/>
          <p:nvPr/>
        </p:nvSpPr>
        <p:spPr>
          <a:xfrm>
            <a:off x="624405" y="4816191"/>
            <a:ext cx="756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12</a:t>
            </a:r>
            <a:r>
              <a:rPr lang="zh-CN" altLang="en-US" dirty="0">
                <a:solidFill>
                  <a:schemeClr val="bg1"/>
                </a:solidFill>
              </a:rPr>
              <a:t>位：</a:t>
            </a:r>
            <a:r>
              <a:rPr lang="en-US" altLang="zh-CN" dirty="0">
                <a:solidFill>
                  <a:schemeClr val="bg1"/>
                </a:solidFill>
              </a:rPr>
              <a:t>S</a:t>
            </a:r>
            <a:r>
              <a:rPr lang="zh-CN" altLang="en-US" dirty="0">
                <a:solidFill>
                  <a:schemeClr val="bg1"/>
                </a:solidFill>
              </a:rPr>
              <a:t>，段的职能（段的类型）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S=0</a:t>
            </a:r>
            <a:r>
              <a:rPr lang="zh-CN" altLang="en-US" dirty="0">
                <a:solidFill>
                  <a:schemeClr val="bg1"/>
                </a:solidFill>
              </a:rPr>
              <a:t>：这个段是一个系统段（暂时用不到）。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S=1</a:t>
            </a:r>
            <a:r>
              <a:rPr lang="zh-CN" altLang="en-US" dirty="0">
                <a:solidFill>
                  <a:schemeClr val="bg1"/>
                </a:solidFill>
              </a:rPr>
              <a:t>：这个段是一个代码或数据段。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4C152F7-9013-405D-8E7D-80CB8E231E62}"/>
              </a:ext>
            </a:extLst>
          </p:cNvPr>
          <p:cNvSpPr txBox="1"/>
          <p:nvPr/>
        </p:nvSpPr>
        <p:spPr>
          <a:xfrm>
            <a:off x="624405" y="5739521"/>
            <a:ext cx="756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15</a:t>
            </a:r>
            <a:r>
              <a:rPr lang="zh-CN" altLang="en-US" dirty="0">
                <a:solidFill>
                  <a:schemeClr val="bg1"/>
                </a:solidFill>
              </a:rPr>
              <a:t>位：</a:t>
            </a:r>
            <a:r>
              <a:rPr lang="en-US" altLang="zh-CN" dirty="0">
                <a:solidFill>
                  <a:schemeClr val="bg1"/>
                </a:solidFill>
              </a:rPr>
              <a:t>P</a:t>
            </a:r>
            <a:r>
              <a:rPr lang="zh-CN" altLang="en-US" dirty="0">
                <a:solidFill>
                  <a:schemeClr val="bg1"/>
                </a:solidFill>
              </a:rPr>
              <a:t>，指示段是否在内存中，这个涉及到虚拟内存。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P=0</a:t>
            </a:r>
            <a:r>
              <a:rPr lang="zh-CN" altLang="en-US" dirty="0">
                <a:solidFill>
                  <a:schemeClr val="bg1"/>
                </a:solidFill>
              </a:rPr>
              <a:t>：这个段目前在内存中。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P=1</a:t>
            </a:r>
            <a:r>
              <a:rPr lang="zh-CN" altLang="en-US" dirty="0">
                <a:solidFill>
                  <a:schemeClr val="bg1"/>
                </a:solidFill>
              </a:rPr>
              <a:t>：这个段不在在内存中。</a:t>
            </a:r>
          </a:p>
        </p:txBody>
      </p:sp>
    </p:spTree>
    <p:extLst>
      <p:ext uri="{BB962C8B-B14F-4D97-AF65-F5344CB8AC3E}">
        <p14:creationId xmlns:p14="http://schemas.microsoft.com/office/powerpoint/2010/main" val="134865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26" grpId="0"/>
      <p:bldP spid="8" grpId="0" animBg="1"/>
      <p:bldP spid="9" grpId="0" animBg="1"/>
      <p:bldP spid="10" grpId="0" uiExpand="1" build="p"/>
      <p:bldP spid="11" grpId="0" uiExpand="1" build="p"/>
      <p:bldP spid="1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0D99C89-FF33-4B6A-AA6B-1CBCCDA5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072" y="18256"/>
            <a:ext cx="8007927" cy="813018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段描述符（</a:t>
            </a:r>
            <a:r>
              <a:rPr lang="en-US" altLang="zh-CN" dirty="0">
                <a:solidFill>
                  <a:schemeClr val="bg1"/>
                </a:solidFill>
              </a:rPr>
              <a:t>Segment Descriptor</a:t>
            </a:r>
            <a:r>
              <a:rPr lang="zh-CN" altLang="en-US" dirty="0">
                <a:solidFill>
                  <a:schemeClr val="bg1"/>
                </a:solidFill>
              </a:rPr>
              <a:t>）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43E253D-B89E-4310-8C34-AF40E25F1A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6129"/>
          <a:stretch/>
        </p:blipFill>
        <p:spPr>
          <a:xfrm>
            <a:off x="414043" y="1063691"/>
            <a:ext cx="7563630" cy="122230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6A479C5-7E81-48EF-91D9-6F4D9EB78214}"/>
              </a:ext>
            </a:extLst>
          </p:cNvPr>
          <p:cNvSpPr txBox="1"/>
          <p:nvPr/>
        </p:nvSpPr>
        <p:spPr>
          <a:xfrm>
            <a:off x="8518358" y="1490179"/>
            <a:ext cx="204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高</a:t>
            </a:r>
            <a:r>
              <a:rPr lang="en-US" altLang="zh-CN" dirty="0">
                <a:solidFill>
                  <a:schemeClr val="bg1"/>
                </a:solidFill>
              </a:rPr>
              <a:t>32</a:t>
            </a:r>
            <a:r>
              <a:rPr lang="zh-CN" altLang="en-US" dirty="0">
                <a:solidFill>
                  <a:schemeClr val="bg1"/>
                </a:solidFill>
              </a:rPr>
              <a:t>位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59C7843-2D56-44D3-95B0-59B0D2DAE03D}"/>
              </a:ext>
            </a:extLst>
          </p:cNvPr>
          <p:cNvSpPr txBox="1"/>
          <p:nvPr/>
        </p:nvSpPr>
        <p:spPr>
          <a:xfrm>
            <a:off x="624405" y="2518417"/>
            <a:ext cx="600499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13-14</a:t>
            </a:r>
            <a:r>
              <a:rPr lang="zh-CN" altLang="en-US" dirty="0">
                <a:solidFill>
                  <a:schemeClr val="bg1"/>
                </a:solidFill>
              </a:rPr>
              <a:t>位（</a:t>
            </a:r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位）：</a:t>
            </a:r>
            <a:r>
              <a:rPr lang="en-US" altLang="zh-CN" dirty="0">
                <a:solidFill>
                  <a:schemeClr val="bg1"/>
                </a:solidFill>
              </a:rPr>
              <a:t>DPL</a:t>
            </a:r>
            <a:r>
              <a:rPr lang="zh-CN" altLang="en-US" dirty="0">
                <a:solidFill>
                  <a:schemeClr val="bg1"/>
                </a:solidFill>
              </a:rPr>
              <a:t>位，指示了段的权限级别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DPL=00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0</a:t>
            </a:r>
            <a:r>
              <a:rPr lang="zh-CN" altLang="en-US" dirty="0">
                <a:solidFill>
                  <a:schemeClr val="bg1"/>
                </a:solidFill>
              </a:rPr>
              <a:t>级别，最高权限。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DPL=01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1</a:t>
            </a:r>
            <a:r>
              <a:rPr lang="zh-CN" altLang="en-US" dirty="0">
                <a:solidFill>
                  <a:schemeClr val="bg1"/>
                </a:solidFill>
              </a:rPr>
              <a:t>级别，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DPL=10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2</a:t>
            </a:r>
            <a:r>
              <a:rPr lang="zh-CN" altLang="en-US" dirty="0">
                <a:solidFill>
                  <a:schemeClr val="bg1"/>
                </a:solidFill>
              </a:rPr>
              <a:t>级别，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DPL=11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Ring 3</a:t>
            </a:r>
            <a:r>
              <a:rPr lang="zh-CN" altLang="en-US" dirty="0">
                <a:solidFill>
                  <a:schemeClr val="bg1"/>
                </a:solidFill>
              </a:rPr>
              <a:t>级别，最底权限。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sz="1400" b="1" dirty="0">
                <a:solidFill>
                  <a:schemeClr val="bg1"/>
                </a:solidFill>
              </a:rPr>
              <a:t>P.s. </a:t>
            </a:r>
            <a:r>
              <a:rPr lang="zh-CN" altLang="en-US" sz="1400" b="1" dirty="0">
                <a:solidFill>
                  <a:schemeClr val="bg1"/>
                </a:solidFill>
              </a:rPr>
              <a:t>处理器会根据这个数值来控制段的访问（从高</a:t>
            </a:r>
            <a:r>
              <a:rPr lang="en-US" altLang="zh-CN" sz="1400" b="1" dirty="0">
                <a:solidFill>
                  <a:schemeClr val="bg1"/>
                </a:solidFill>
              </a:rPr>
              <a:t>DPL</a:t>
            </a:r>
            <a:r>
              <a:rPr lang="zh-CN" altLang="en-US" sz="1400" b="1" dirty="0">
                <a:solidFill>
                  <a:schemeClr val="bg1"/>
                </a:solidFill>
              </a:rPr>
              <a:t>访问低</a:t>
            </a:r>
            <a:r>
              <a:rPr lang="en-US" altLang="zh-CN" sz="1400" b="1" dirty="0">
                <a:solidFill>
                  <a:schemeClr val="bg1"/>
                </a:solidFill>
              </a:rPr>
              <a:t>DPL</a:t>
            </a:r>
            <a:r>
              <a:rPr lang="zh-CN" altLang="en-US" sz="1400" b="1" dirty="0">
                <a:solidFill>
                  <a:schemeClr val="bg1"/>
                </a:solidFill>
              </a:rPr>
              <a:t>的段将会被阻止，除非一些特殊的情况，我们很快会说到）</a:t>
            </a:r>
            <a:r>
              <a:rPr lang="zh-CN" altLang="en-US" dirty="0">
                <a:solidFill>
                  <a:schemeClr val="bg1"/>
                </a:solidFill>
              </a:rPr>
              <a:t>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5A3F8F4-0E28-4D92-9C32-14256FB405CC}"/>
              </a:ext>
            </a:extLst>
          </p:cNvPr>
          <p:cNvSpPr txBox="1"/>
          <p:nvPr/>
        </p:nvSpPr>
        <p:spPr>
          <a:xfrm>
            <a:off x="533310" y="4613171"/>
            <a:ext cx="756363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21</a:t>
            </a:r>
            <a:r>
              <a:rPr lang="zh-CN" altLang="en-US" dirty="0">
                <a:solidFill>
                  <a:schemeClr val="bg1"/>
                </a:solidFill>
              </a:rPr>
              <a:t>位：</a:t>
            </a:r>
            <a:r>
              <a:rPr lang="en-US" altLang="zh-CN" dirty="0">
                <a:solidFill>
                  <a:schemeClr val="bg1"/>
                </a:solidFill>
              </a:rPr>
              <a:t>L</a:t>
            </a:r>
            <a:r>
              <a:rPr lang="zh-CN" altLang="en-US" dirty="0">
                <a:solidFill>
                  <a:schemeClr val="bg1"/>
                </a:solidFill>
              </a:rPr>
              <a:t>，表明这个段是否包含了</a:t>
            </a:r>
            <a:r>
              <a:rPr lang="en-US" altLang="zh-CN" dirty="0">
                <a:solidFill>
                  <a:schemeClr val="bg1"/>
                </a:solidFill>
              </a:rPr>
              <a:t>64</a:t>
            </a:r>
            <a:r>
              <a:rPr lang="zh-CN" altLang="en-US" dirty="0">
                <a:solidFill>
                  <a:schemeClr val="bg1"/>
                </a:solidFill>
              </a:rPr>
              <a:t>位的代码。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L=0</a:t>
            </a:r>
            <a:r>
              <a:rPr lang="zh-CN" altLang="en-US" dirty="0">
                <a:solidFill>
                  <a:schemeClr val="bg1"/>
                </a:solidFill>
              </a:rPr>
              <a:t>：包含。</a:t>
            </a:r>
            <a:endParaRPr lang="en-US" altLang="zh-CN" dirty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/>
                </a:solidFill>
              </a:rPr>
              <a:t>L=1</a:t>
            </a:r>
            <a:r>
              <a:rPr lang="zh-CN" altLang="en-US" dirty="0">
                <a:solidFill>
                  <a:schemeClr val="bg1"/>
                </a:solidFill>
              </a:rPr>
              <a:t>：未包含。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en-US" altLang="zh-CN" sz="1400" b="1" dirty="0">
                <a:solidFill>
                  <a:schemeClr val="bg1"/>
                </a:solidFill>
              </a:rPr>
              <a:t>P.s. </a:t>
            </a:r>
            <a:r>
              <a:rPr lang="zh-CN" altLang="en-US" sz="1400" b="1" dirty="0">
                <a:solidFill>
                  <a:schemeClr val="bg1"/>
                </a:solidFill>
              </a:rPr>
              <a:t>由于我们目前主要针对的是</a:t>
            </a:r>
            <a:r>
              <a:rPr lang="en-US" altLang="zh-CN" sz="1400" b="1" dirty="0">
                <a:solidFill>
                  <a:schemeClr val="bg1"/>
                </a:solidFill>
              </a:rPr>
              <a:t>32</a:t>
            </a:r>
            <a:r>
              <a:rPr lang="zh-CN" altLang="en-US" sz="1400" b="1" dirty="0">
                <a:solidFill>
                  <a:schemeClr val="bg1"/>
                </a:solidFill>
              </a:rPr>
              <a:t>位操作系统，所以我们一般是令</a:t>
            </a:r>
            <a:r>
              <a:rPr lang="en-US" altLang="zh-CN" sz="1400" b="1" dirty="0">
                <a:solidFill>
                  <a:schemeClr val="bg1"/>
                </a:solidFill>
              </a:rPr>
              <a:t>L=0</a:t>
            </a:r>
            <a:r>
              <a:rPr lang="zh-CN" altLang="en-US" sz="1400" b="1" dirty="0">
                <a:solidFill>
                  <a:schemeClr val="bg1"/>
                </a:solidFill>
              </a:rPr>
              <a:t>。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4C152F7-9013-405D-8E7D-80CB8E231E62}"/>
              </a:ext>
            </a:extLst>
          </p:cNvPr>
          <p:cNvSpPr txBox="1"/>
          <p:nvPr/>
        </p:nvSpPr>
        <p:spPr>
          <a:xfrm>
            <a:off x="533310" y="5975741"/>
            <a:ext cx="756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第</a:t>
            </a:r>
            <a:r>
              <a:rPr lang="en-US" altLang="zh-CN" dirty="0">
                <a:solidFill>
                  <a:schemeClr val="bg1"/>
                </a:solidFill>
              </a:rPr>
              <a:t>20</a:t>
            </a:r>
            <a:r>
              <a:rPr lang="zh-CN" altLang="en-US" dirty="0">
                <a:solidFill>
                  <a:schemeClr val="bg1"/>
                </a:solidFill>
              </a:rPr>
              <a:t>位：</a:t>
            </a:r>
            <a:r>
              <a:rPr lang="en-US" altLang="zh-CN" dirty="0" err="1">
                <a:solidFill>
                  <a:schemeClr val="bg1"/>
                </a:solidFill>
              </a:rPr>
              <a:t>AVL</a:t>
            </a:r>
            <a:r>
              <a:rPr lang="zh-CN" altLang="en-US" dirty="0">
                <a:solidFill>
                  <a:schemeClr val="bg1"/>
                </a:solidFill>
              </a:rPr>
              <a:t>，软件保留位。没什么特别的，你可以往这里随便填数字。</a:t>
            </a:r>
          </a:p>
        </p:txBody>
      </p:sp>
    </p:spTree>
    <p:extLst>
      <p:ext uri="{BB962C8B-B14F-4D97-AF65-F5344CB8AC3E}">
        <p14:creationId xmlns:p14="http://schemas.microsoft.com/office/powerpoint/2010/main" val="250324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 uiExpand="1" build="p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2361</Words>
  <Application>Microsoft Office PowerPoint</Application>
  <PresentationFormat>宽屏</PresentationFormat>
  <Paragraphs>273</Paragraphs>
  <Slides>20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等线</vt:lpstr>
      <vt:lpstr>等线 Light</vt:lpstr>
      <vt:lpstr>Arial</vt:lpstr>
      <vt:lpstr>Cambria Math</vt:lpstr>
      <vt:lpstr>Cascadia Code</vt:lpstr>
      <vt:lpstr>OCR A Std</vt:lpstr>
      <vt:lpstr>Office 主题​​</vt:lpstr>
      <vt:lpstr>保护模式</vt:lpstr>
      <vt:lpstr>顺便提一下</vt:lpstr>
      <vt:lpstr>保护模式下的内存</vt:lpstr>
      <vt:lpstr>保护模式下的寻址</vt:lpstr>
      <vt:lpstr>全局描述符表（GDT）</vt:lpstr>
      <vt:lpstr>段描述符（Segment Descriptor）</vt:lpstr>
      <vt:lpstr>段描述符（Segment Descriptor）</vt:lpstr>
      <vt:lpstr>段描述符（Segment Descriptor）</vt:lpstr>
      <vt:lpstr>段描述符（Segment Descriptor）</vt:lpstr>
      <vt:lpstr>段描述符（Segment Descriptor）</vt:lpstr>
      <vt:lpstr>段描述符（Segment Descriptor）</vt:lpstr>
      <vt:lpstr>特权级</vt:lpstr>
      <vt:lpstr>再论寻址-逻辑地址</vt:lpstr>
      <vt:lpstr>再论寻址-段选择器</vt:lpstr>
      <vt:lpstr>再论寻址-逻辑地址</vt:lpstr>
      <vt:lpstr>再论寻址-段寄存器</vt:lpstr>
      <vt:lpstr>To be continued......</vt:lpstr>
      <vt:lpstr>分页（Paging）</vt:lpstr>
      <vt:lpstr>分页（Paging）</vt:lpstr>
      <vt:lpstr>题目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保护模式</dc:title>
  <dc:creator>Ou, Zelong</dc:creator>
  <cp:lastModifiedBy>Ou, Zelong</cp:lastModifiedBy>
  <cp:revision>64</cp:revision>
  <dcterms:created xsi:type="dcterms:W3CDTF">2020-09-30T05:31:03Z</dcterms:created>
  <dcterms:modified xsi:type="dcterms:W3CDTF">2020-10-02T07:03:23Z</dcterms:modified>
</cp:coreProperties>
</file>