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0851" autoAdjust="0"/>
  </p:normalViewPr>
  <p:slideViewPr>
    <p:cSldViewPr snapToGrid="0">
      <p:cViewPr varScale="1">
        <p:scale>
          <a:sx n="119" d="100"/>
          <a:sy n="119" d="100"/>
        </p:scale>
        <p:origin x="2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012753-34B5-4A78-BB66-F171176F1F04}" type="datetimeFigureOut">
              <a:rPr lang="zh-CN" altLang="en-US" smtClean="0"/>
              <a:t>2020-10-01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74DF82-BC76-4A12-8D4D-5AC94F21B5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3184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74DF82-BC76-4A12-8D4D-5AC94F21B52B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8020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轻微错误使得系统宕机</a:t>
            </a:r>
            <a:r>
              <a:rPr lang="en-US" altLang="zh-CN" dirty="0"/>
              <a:t>-&gt; </a:t>
            </a:r>
            <a:r>
              <a:rPr lang="zh-CN" altLang="en-US" dirty="0"/>
              <a:t>似乎没有任何保护 </a:t>
            </a:r>
            <a:r>
              <a:rPr lang="en-US" altLang="zh-CN" dirty="0"/>
              <a:t>-&gt; </a:t>
            </a:r>
            <a:r>
              <a:rPr lang="zh-CN" altLang="en-US" dirty="0"/>
              <a:t>那么究竟何为保护？保护什么？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74DF82-BC76-4A12-8D4D-5AC94F21B52B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42391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轻微错误使得系统宕机</a:t>
            </a:r>
            <a:r>
              <a:rPr lang="en-US" altLang="zh-CN" dirty="0"/>
              <a:t>-&gt; </a:t>
            </a:r>
            <a:r>
              <a:rPr lang="zh-CN" altLang="en-US" dirty="0"/>
              <a:t>似乎没有任何保护 </a:t>
            </a:r>
            <a:r>
              <a:rPr lang="en-US" altLang="zh-CN" dirty="0"/>
              <a:t>-&gt; </a:t>
            </a:r>
            <a:r>
              <a:rPr lang="zh-CN" altLang="en-US" dirty="0"/>
              <a:t>那么究竟何为保护？保护什么？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举个例子：这就好比一个城市，有许多建筑物，有些建筑物是公共区域，比如商场，谁都可以去。但有些可能会有门卫的，</a:t>
            </a:r>
            <a:endParaRPr lang="en-US" altLang="zh-CN" dirty="0"/>
          </a:p>
          <a:p>
            <a:r>
              <a:rPr lang="zh-CN" altLang="en-US" dirty="0"/>
              <a:t>比如小区，政府机构，办公大楼，你不是那里面的人你进不去。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74DF82-BC76-4A12-8D4D-5AC94F21B52B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94973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74DF82-BC76-4A12-8D4D-5AC94F21B52B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40451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问题：真的这么简单吗？</a:t>
            </a:r>
            <a:endParaRPr lang="en-US" altLang="zh-CN" dirty="0"/>
          </a:p>
          <a:p>
            <a:r>
              <a:rPr lang="zh-CN" altLang="en-US" dirty="0"/>
              <a:t>引入：</a:t>
            </a:r>
            <a:r>
              <a:rPr lang="en-US" altLang="zh-CN" dirty="0"/>
              <a:t>Intel</a:t>
            </a:r>
            <a:r>
              <a:rPr lang="zh-CN" altLang="en-US" dirty="0"/>
              <a:t>给我们的进入保护模式的步骤？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74DF82-BC76-4A12-8D4D-5AC94F21B52B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0429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5E53D3-B726-4843-A9BB-E6F0EDAF7F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F9980E8-4376-4176-841C-AFB448E5C4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0AEF6B0-5944-45F9-B49F-997D169D8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D664-D97F-4D30-8505-21968F13E6D9}" type="datetimeFigureOut">
              <a:rPr lang="zh-CN" altLang="en-US" smtClean="0"/>
              <a:t>2020-10-01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C3D953A-7DC6-4076-AC5D-4B15FE250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394FC87-4F0C-4319-8184-E26AC755E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F70FA-1DC8-4C36-90F2-930A9C00A5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8742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632C365-DB4F-4950-A2AD-39EE74059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1332A8F-1E38-4720-9DA5-C585058227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15C1EC0-FC9D-4CEA-BBC8-19B8BFF74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D664-D97F-4D30-8505-21968F13E6D9}" type="datetimeFigureOut">
              <a:rPr lang="zh-CN" altLang="en-US" smtClean="0"/>
              <a:t>2020-10-01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30203DA-7004-492B-9639-099ED26E3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32A025B-F273-44E6-9E74-241770783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F70FA-1DC8-4C36-90F2-930A9C00A5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1561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2D4147F8-6BD2-4B65-870A-0096EF594E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3AD4912-5F34-40E0-9E32-2309CB60A3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F9C72B1-BA70-4201-8951-A1C025E68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D664-D97F-4D30-8505-21968F13E6D9}" type="datetimeFigureOut">
              <a:rPr lang="zh-CN" altLang="en-US" smtClean="0"/>
              <a:t>2020-10-01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034AA1F-01BD-446F-A60A-5EC6286E8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0CD6DD3-3B6C-4E18-947F-96F833A63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F70FA-1DC8-4C36-90F2-930A9C00A5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4897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6CEA754-E063-4B99-90D9-78F86C3A2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441A0DF-FC3A-4CED-B222-786D9FF086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11BC114-0581-4493-9945-E847C140F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D664-D97F-4D30-8505-21968F13E6D9}" type="datetimeFigureOut">
              <a:rPr lang="zh-CN" altLang="en-US" smtClean="0"/>
              <a:t>2020-10-01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85EC4D7-FBF8-48BF-8BA7-20BF005D3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D383CDD-036E-4E69-AAA6-F4A669C64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F70FA-1DC8-4C36-90F2-930A9C00A5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3687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2550837-6B76-46C2-A798-CB2865155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5226D12-3038-4880-A4E7-512829AB1B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83C2D43-3BBF-42D1-BA37-F4E777A7D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D664-D97F-4D30-8505-21968F13E6D9}" type="datetimeFigureOut">
              <a:rPr lang="zh-CN" altLang="en-US" smtClean="0"/>
              <a:t>2020-10-01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3A3D02C-5D1D-4A61-B22B-B3EBE264A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6569714-A209-4B51-AE66-F738807B0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F70FA-1DC8-4C36-90F2-930A9C00A5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978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A26C78C-FDBC-435E-86A7-BBF63E7C8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DA86408-818B-40E1-9289-DF650CC845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A4CCB8A-76DE-4015-90FB-E482539BD1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39F610D-7304-437D-AC86-A76655508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D664-D97F-4D30-8505-21968F13E6D9}" type="datetimeFigureOut">
              <a:rPr lang="zh-CN" altLang="en-US" smtClean="0"/>
              <a:t>2020-10-01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EE89B47-E7C3-4B6E-95F3-9F979BD8F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82919B6-0607-408A-8CCD-D9269EF1E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F70FA-1DC8-4C36-90F2-930A9C00A5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5644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C6E2C8-7A67-4AE4-926C-469912250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B7AAEB7-CA15-4253-BE8B-95F499E019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47C1725-F0DB-4EED-BB5C-35ABC82B02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DC60FDF-6455-4E2C-B6FC-62E3394BC1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F1D23C9E-2DAD-4E0C-896B-8188AAD67D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9C0BCC7D-71F9-4A1C-B565-4A4A0FC4D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D664-D97F-4D30-8505-21968F13E6D9}" type="datetimeFigureOut">
              <a:rPr lang="zh-CN" altLang="en-US" smtClean="0"/>
              <a:t>2020-10-01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C4F641F6-D5B9-4321-B804-287581E8B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0DC3E7D-5FFB-48C0-9324-FFDC72D3F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F70FA-1DC8-4C36-90F2-930A9C00A5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3539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02456CD-08FD-42CD-804C-8D2657588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DE3D6B2-2771-4FF2-819A-CABC1441D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D664-D97F-4D30-8505-21968F13E6D9}" type="datetimeFigureOut">
              <a:rPr lang="zh-CN" altLang="en-US" smtClean="0"/>
              <a:t>2020-10-01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8C0C5A3-94EC-49A5-A65F-8C46514FD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E2BC45A-3D18-4DB0-BD99-8EDCC8B57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F70FA-1DC8-4C36-90F2-930A9C00A5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3329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FDF402A-E7C8-4EF8-86B8-F67825831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D664-D97F-4D30-8505-21968F13E6D9}" type="datetimeFigureOut">
              <a:rPr lang="zh-CN" altLang="en-US" smtClean="0"/>
              <a:t>2020-10-01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F67A646-E131-415C-AB60-BD6066AC0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4DF4195-FFFE-4155-B2B6-AA68C462A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F70FA-1DC8-4C36-90F2-930A9C00A5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2320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26ED86D-F28E-4583-A5FD-E62CDB275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7069E61-3F3F-40B1-A07B-6A508950E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5A388DF-112E-460B-A0CA-4815D6DAAB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7FBE58F-FB86-4090-AB63-2CB6AF645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D664-D97F-4D30-8505-21968F13E6D9}" type="datetimeFigureOut">
              <a:rPr lang="zh-CN" altLang="en-US" smtClean="0"/>
              <a:t>2020-10-01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F72091A-D400-473B-9223-5F0A5F4DB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0DC3AF7-A59E-4FEA-9FCE-5D7C5DE77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F70FA-1DC8-4C36-90F2-930A9C00A5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2379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5F7766-C954-4581-B254-47981208C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F7669BC3-122D-4A2B-B115-B172DAA414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550E92D-FC38-4E7F-80DA-A41953925D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A88519D-5982-41AF-A220-9E8BBD5CE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D664-D97F-4D30-8505-21968F13E6D9}" type="datetimeFigureOut">
              <a:rPr lang="zh-CN" altLang="en-US" smtClean="0"/>
              <a:t>2020-10-01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B027B80-EAAD-4759-B1D7-54B6A9B61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8D7B5AE-76A4-40C5-8ADA-4F3568D10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F70FA-1DC8-4C36-90F2-930A9C00A5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5214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64DC4AE5-EFE1-4539-B9BE-2766127F2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D9D93EB-EEA0-48E5-98B9-28EA640E8C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AA1450F-7E81-4F14-B0A3-11CC3B3C87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C6D664-D97F-4D30-8505-21968F13E6D9}" type="datetimeFigureOut">
              <a:rPr lang="zh-CN" altLang="en-US" smtClean="0"/>
              <a:t>2020-10-01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3FB38C8-AAB5-4603-83D6-36BD139038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3777378-6EF8-4CE2-ABAA-26F81C6523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F70FA-1DC8-4C36-90F2-930A9C00A5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9268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C7A9164-C045-4463-B233-F0D85B82BB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79928" y="5103236"/>
            <a:ext cx="2346036" cy="646332"/>
          </a:xfrm>
        </p:spPr>
        <p:txBody>
          <a:bodyPr>
            <a:normAutofit fontScale="90000"/>
          </a:bodyPr>
          <a:lstStyle/>
          <a:p>
            <a:r>
              <a:rPr lang="zh-CN" altLang="en-US" sz="4400" b="1" dirty="0">
                <a:solidFill>
                  <a:schemeClr val="bg1"/>
                </a:solidFill>
              </a:rPr>
              <a:t>保护模式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C2DCE22-F187-4A8C-86AB-6FA3B218F9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01236" y="5618318"/>
            <a:ext cx="3278909" cy="471198"/>
          </a:xfrm>
        </p:spPr>
        <p:txBody>
          <a:bodyPr/>
          <a:lstStyle/>
          <a:p>
            <a:pPr algn="r"/>
            <a:r>
              <a:rPr lang="zh-CN" altLang="en-US" dirty="0">
                <a:solidFill>
                  <a:schemeClr val="bg1"/>
                </a:solidFill>
              </a:rPr>
              <a:t>欢迎来到</a:t>
            </a:r>
            <a:r>
              <a:rPr lang="en-US" altLang="zh-CN" dirty="0">
                <a:solidFill>
                  <a:schemeClr val="bg1"/>
                </a:solidFill>
              </a:rPr>
              <a:t>32</a:t>
            </a:r>
            <a:r>
              <a:rPr lang="zh-CN" altLang="en-US" dirty="0">
                <a:solidFill>
                  <a:schemeClr val="bg1"/>
                </a:solidFill>
              </a:rPr>
              <a:t>位的世界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957E5BA2-D844-4A90-B4A5-E7DD12310330}"/>
              </a:ext>
            </a:extLst>
          </p:cNvPr>
          <p:cNvSpPr txBox="1"/>
          <p:nvPr/>
        </p:nvSpPr>
        <p:spPr>
          <a:xfrm>
            <a:off x="10611922" y="6189237"/>
            <a:ext cx="15108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solidFill>
                  <a:schemeClr val="bg1"/>
                </a:solidFill>
                <a:latin typeface="OCR A Std" panose="020F0609000104060307" pitchFamily="49" charset="0"/>
              </a:rPr>
              <a:t>EP 5</a:t>
            </a:r>
            <a:endParaRPr lang="zh-CN" altLang="en-US" sz="3600" dirty="0">
              <a:solidFill>
                <a:schemeClr val="bg1"/>
              </a:solidFill>
              <a:latin typeface="OCR A Std" panose="020F0609000104060307" pitchFamily="49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9E66C615-183E-4599-AB4C-C80CDF57557E}"/>
              </a:ext>
            </a:extLst>
          </p:cNvPr>
          <p:cNvSpPr txBox="1"/>
          <p:nvPr/>
        </p:nvSpPr>
        <p:spPr>
          <a:xfrm>
            <a:off x="12201236" y="6201987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solidFill>
                  <a:schemeClr val="bg1"/>
                </a:solidFill>
                <a:latin typeface="OCR A Std" panose="020F0609000104060307" pitchFamily="49" charset="0"/>
              </a:rPr>
              <a:t>-1</a:t>
            </a:r>
            <a:endParaRPr lang="zh-CN" altLang="en-US" sz="3600" dirty="0">
              <a:solidFill>
                <a:schemeClr val="bg1"/>
              </a:solidFill>
              <a:latin typeface="OCR A Std" panose="020F0609000104060307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915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91 0.04676 L -0.22981 0.0469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1.48148E-6 L -0.26888 0.0030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51" y="13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981 0.04699 L -0.2289 -0.0217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344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96296E-6 L -0.05078 -0.000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39" y="-4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82 1.11111E-6 L -0.07018 0.0002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/>
      <p:bldP spid="4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70CEBC4-A9EB-47D1-A0B7-3F232ADD8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8968" y="18256"/>
            <a:ext cx="8013032" cy="859200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什么是保护模式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AC42474-4290-4285-937A-4B1BA27041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66425"/>
            <a:ext cx="10515600" cy="936266"/>
          </a:xfrm>
        </p:spPr>
        <p:txBody>
          <a:bodyPr/>
          <a:lstStyle/>
          <a:p>
            <a:pPr marL="0" indent="0">
              <a:buNone/>
            </a:pPr>
            <a:r>
              <a:rPr lang="zh-CN" altLang="en-US" dirty="0">
                <a:solidFill>
                  <a:schemeClr val="bg1"/>
                </a:solidFill>
              </a:rPr>
              <a:t>保护模式（</a:t>
            </a:r>
            <a:r>
              <a:rPr lang="en-US" altLang="zh-CN" dirty="0">
                <a:solidFill>
                  <a:schemeClr val="bg1"/>
                </a:solidFill>
              </a:rPr>
              <a:t>Protected Mode</a:t>
            </a:r>
            <a:r>
              <a:rPr lang="zh-CN" altLang="en-US" dirty="0">
                <a:solidFill>
                  <a:schemeClr val="bg1"/>
                </a:solidFill>
              </a:rPr>
              <a:t>，又称为</a:t>
            </a:r>
            <a:r>
              <a:rPr lang="en-US" altLang="zh-CN" dirty="0" err="1">
                <a:solidFill>
                  <a:schemeClr val="bg1"/>
                </a:solidFill>
              </a:rPr>
              <a:t>PMode</a:t>
            </a:r>
            <a:r>
              <a:rPr lang="zh-CN" altLang="en-US" dirty="0">
                <a:solidFill>
                  <a:schemeClr val="bg1"/>
                </a:solidFill>
              </a:rPr>
              <a:t>），是</a:t>
            </a:r>
            <a:r>
              <a:rPr lang="en-US" altLang="zh-CN" dirty="0" err="1">
                <a:solidFill>
                  <a:schemeClr val="bg1"/>
                </a:solidFill>
              </a:rPr>
              <a:t>x86</a:t>
            </a:r>
            <a:r>
              <a:rPr lang="zh-CN" altLang="en-US" dirty="0">
                <a:solidFill>
                  <a:schemeClr val="bg1"/>
                </a:solidFill>
              </a:rPr>
              <a:t>系列</a:t>
            </a:r>
            <a:r>
              <a:rPr lang="en-US" altLang="zh-CN" dirty="0">
                <a:solidFill>
                  <a:schemeClr val="bg1"/>
                </a:solidFill>
              </a:rPr>
              <a:t>CPU</a:t>
            </a:r>
            <a:r>
              <a:rPr lang="zh-CN" altLang="en-US" dirty="0">
                <a:solidFill>
                  <a:schemeClr val="bg1"/>
                </a:solidFill>
              </a:rPr>
              <a:t>的一种运行模式。</a:t>
            </a:r>
            <a:endParaRPr lang="en-US" altLang="zh-CN" dirty="0">
              <a:solidFill>
                <a:schemeClr val="bg1"/>
              </a:solidFill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1899E514-78F8-4974-BC83-6F7284FBB72C}"/>
              </a:ext>
            </a:extLst>
          </p:cNvPr>
          <p:cNvSpPr txBox="1"/>
          <p:nvPr/>
        </p:nvSpPr>
        <p:spPr>
          <a:xfrm>
            <a:off x="1261956" y="1880047"/>
            <a:ext cx="1017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事实上，</a:t>
            </a:r>
            <a:r>
              <a:rPr lang="en-US" altLang="zh-CN" dirty="0">
                <a:solidFill>
                  <a:schemeClr val="bg1"/>
                </a:solidFill>
              </a:rPr>
              <a:t> </a:t>
            </a:r>
            <a:r>
              <a:rPr lang="en-US" altLang="zh-CN" dirty="0" err="1">
                <a:solidFill>
                  <a:schemeClr val="bg1"/>
                </a:solidFill>
              </a:rPr>
              <a:t>x86</a:t>
            </a:r>
            <a:r>
              <a:rPr lang="zh-CN" altLang="en-US" dirty="0">
                <a:solidFill>
                  <a:schemeClr val="bg1"/>
                </a:solidFill>
              </a:rPr>
              <a:t>系列</a:t>
            </a:r>
            <a:r>
              <a:rPr lang="en-US" altLang="zh-CN" dirty="0">
                <a:solidFill>
                  <a:schemeClr val="bg1"/>
                </a:solidFill>
              </a:rPr>
              <a:t>CPU</a:t>
            </a:r>
            <a:r>
              <a:rPr lang="zh-CN" altLang="en-US" dirty="0">
                <a:solidFill>
                  <a:schemeClr val="bg1"/>
                </a:solidFill>
              </a:rPr>
              <a:t>有五种模式：</a:t>
            </a:r>
            <a:r>
              <a:rPr lang="zh-CN" altLang="en-US" b="1" dirty="0">
                <a:solidFill>
                  <a:schemeClr val="bg1"/>
                </a:solidFill>
              </a:rPr>
              <a:t>实时模式（</a:t>
            </a:r>
            <a:r>
              <a:rPr lang="en-US" altLang="zh-CN" b="1" dirty="0">
                <a:solidFill>
                  <a:schemeClr val="bg1"/>
                </a:solidFill>
              </a:rPr>
              <a:t>16</a:t>
            </a:r>
            <a:r>
              <a:rPr lang="zh-CN" altLang="en-US" b="1" dirty="0">
                <a:solidFill>
                  <a:schemeClr val="bg1"/>
                </a:solidFill>
              </a:rPr>
              <a:t>位），保护模式（</a:t>
            </a:r>
            <a:r>
              <a:rPr lang="en-US" altLang="zh-CN" b="1" dirty="0">
                <a:solidFill>
                  <a:schemeClr val="bg1"/>
                </a:solidFill>
              </a:rPr>
              <a:t>32</a:t>
            </a:r>
            <a:r>
              <a:rPr lang="zh-CN" altLang="en-US" b="1" dirty="0">
                <a:solidFill>
                  <a:schemeClr val="bg1"/>
                </a:solidFill>
              </a:rPr>
              <a:t>位），</a:t>
            </a:r>
            <a:r>
              <a:rPr lang="en-US" altLang="zh-CN" b="1" dirty="0">
                <a:solidFill>
                  <a:schemeClr val="bg1"/>
                </a:solidFill>
              </a:rPr>
              <a:t>IA-</a:t>
            </a:r>
            <a:r>
              <a:rPr lang="en-US" altLang="zh-CN" b="1" dirty="0" err="1">
                <a:solidFill>
                  <a:schemeClr val="bg1"/>
                </a:solidFill>
              </a:rPr>
              <a:t>32e</a:t>
            </a:r>
            <a:r>
              <a:rPr lang="zh-CN" altLang="en-US" b="1" dirty="0">
                <a:solidFill>
                  <a:schemeClr val="bg1"/>
                </a:solidFill>
              </a:rPr>
              <a:t>模式（</a:t>
            </a:r>
            <a:r>
              <a:rPr lang="en-US" altLang="zh-CN" b="1" dirty="0">
                <a:solidFill>
                  <a:schemeClr val="bg1"/>
                </a:solidFill>
              </a:rPr>
              <a:t>64</a:t>
            </a:r>
            <a:r>
              <a:rPr lang="zh-CN" altLang="en-US" b="1" dirty="0">
                <a:solidFill>
                  <a:schemeClr val="bg1"/>
                </a:solidFill>
              </a:rPr>
              <a:t>位）</a:t>
            </a:r>
            <a:r>
              <a:rPr lang="en-US" altLang="zh-CN" dirty="0">
                <a:solidFill>
                  <a:schemeClr val="bg1"/>
                </a:solidFill>
              </a:rPr>
              <a:t>, </a:t>
            </a:r>
            <a:r>
              <a:rPr lang="en-US" altLang="zh-CN" dirty="0" err="1">
                <a:solidFill>
                  <a:schemeClr val="bg1"/>
                </a:solidFill>
              </a:rPr>
              <a:t>SMM</a:t>
            </a:r>
            <a:r>
              <a:rPr lang="zh-CN" altLang="en-US" dirty="0">
                <a:solidFill>
                  <a:schemeClr val="bg1"/>
                </a:solidFill>
              </a:rPr>
              <a:t>（系统管理模式），虚拟</a:t>
            </a:r>
            <a:r>
              <a:rPr lang="en-US" altLang="zh-CN" dirty="0">
                <a:solidFill>
                  <a:schemeClr val="bg1"/>
                </a:solidFill>
              </a:rPr>
              <a:t>8086</a:t>
            </a:r>
            <a:r>
              <a:rPr lang="zh-CN" altLang="en-US" dirty="0">
                <a:solidFill>
                  <a:schemeClr val="bg1"/>
                </a:solidFill>
              </a:rPr>
              <a:t>模式。</a:t>
            </a:r>
            <a:endParaRPr lang="en-US" altLang="zh-CN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21B63CB7-48AF-442A-AD34-2D9EE6CF2805}"/>
                  </a:ext>
                </a:extLst>
              </p:cNvPr>
              <p:cNvSpPr txBox="1"/>
              <p:nvPr/>
            </p:nvSpPr>
            <p:spPr>
              <a:xfrm>
                <a:off x="838200" y="2613392"/>
                <a:ext cx="10178472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dirty="0">
                    <a:solidFill>
                      <a:schemeClr val="bg1"/>
                    </a:solidFill>
                  </a:rPr>
                  <a:t>在这个模式下面，我们可以</a:t>
                </a:r>
                <a:r>
                  <a:rPr lang="en-US" altLang="zh-CN" sz="2000" dirty="0">
                    <a:solidFill>
                      <a:schemeClr val="bg1"/>
                    </a:solidFill>
                  </a:rPr>
                  <a:t>……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zh-CN" altLang="en-US" sz="2000" dirty="0">
                    <a:solidFill>
                      <a:schemeClr val="bg1"/>
                    </a:solidFill>
                  </a:rPr>
                  <a:t>使用更大的</a:t>
                </a:r>
                <a:r>
                  <a:rPr lang="en-US" altLang="zh-CN" sz="2000" dirty="0">
                    <a:solidFill>
                      <a:schemeClr val="bg1"/>
                    </a:solidFill>
                  </a:rPr>
                  <a:t>32</a:t>
                </a:r>
                <a:r>
                  <a:rPr lang="zh-CN" altLang="en-US" sz="2000" dirty="0">
                    <a:solidFill>
                      <a:schemeClr val="bg1"/>
                    </a:solidFill>
                  </a:rPr>
                  <a:t>位寄存器。</a:t>
                </a:r>
                <a:endParaRPr lang="en-US" altLang="zh-CN" sz="2000" dirty="0">
                  <a:solidFill>
                    <a:schemeClr val="bg1"/>
                  </a:solidFill>
                </a:endParaRP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zh-CN" altLang="en-US" sz="2000" dirty="0">
                    <a:solidFill>
                      <a:schemeClr val="bg1"/>
                    </a:solidFill>
                  </a:rPr>
                  <a:t>使用更多的内存，多达</a:t>
                </a:r>
                <a:r>
                  <a:rPr lang="en-US" altLang="zh-CN" sz="2000" dirty="0" err="1">
                    <a:solidFill>
                      <a:schemeClr val="bg1"/>
                    </a:solidFill>
                  </a:rPr>
                  <a:t>4GB</a:t>
                </a:r>
                <a:r>
                  <a:rPr lang="zh-CN" altLang="en-US" sz="2000" dirty="0">
                    <a:solidFill>
                      <a:schemeClr val="bg1"/>
                    </a:solidFill>
                  </a:rPr>
                  <a:t>（如果目标机器安装了足够的</a:t>
                </a:r>
                <a:r>
                  <a:rPr lang="en-US" altLang="zh-CN" sz="2000" dirty="0">
                    <a:solidFill>
                      <a:schemeClr val="bg1"/>
                    </a:solidFill>
                  </a:rPr>
                  <a:t>RAM</a:t>
                </a:r>
                <a:r>
                  <a:rPr lang="zh-CN" altLang="en-US" sz="2000" dirty="0">
                    <a:solidFill>
                      <a:schemeClr val="bg1"/>
                    </a:solidFill>
                  </a:rPr>
                  <a:t>的话）。</a:t>
                </a:r>
                <a:endParaRPr lang="en-US" altLang="zh-CN" sz="2000" dirty="0">
                  <a:solidFill>
                    <a:schemeClr val="bg1"/>
                  </a:solidFill>
                </a:endParaRPr>
              </a:p>
              <a:p>
                <a:pPr marL="1200150" lvl="2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altLang="zh-CN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32</m:t>
                        </m:r>
                      </m:sup>
                    </m:sSup>
                    <m:r>
                      <a:rPr lang="en-US" altLang="zh-CN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zh-CN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1024</m:t>
                        </m:r>
                      </m:e>
                      <m:sup>
                        <m:r>
                          <a:rPr lang="en-US" altLang="zh-CN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−3</m:t>
                        </m:r>
                      </m:sup>
                    </m:sSup>
                    <m:r>
                      <a:rPr lang="en-US" altLang="zh-CN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endParaRPr lang="en-US" altLang="zh-CN" sz="2000" dirty="0">
                  <a:solidFill>
                    <a:schemeClr val="bg1"/>
                  </a:solidFill>
                </a:endParaRP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zh-CN" altLang="en-US" sz="2000" dirty="0">
                    <a:solidFill>
                      <a:schemeClr val="bg1"/>
                    </a:solidFill>
                  </a:rPr>
                  <a:t>能够执行</a:t>
                </a:r>
                <a:r>
                  <a:rPr lang="en-US" altLang="zh-CN" sz="2000" dirty="0">
                    <a:solidFill>
                      <a:schemeClr val="bg1"/>
                    </a:solidFill>
                  </a:rPr>
                  <a:t>C</a:t>
                </a:r>
                <a:r>
                  <a:rPr lang="zh-CN" altLang="en-US" sz="2000" dirty="0">
                    <a:solidFill>
                      <a:schemeClr val="bg1"/>
                    </a:solidFill>
                  </a:rPr>
                  <a:t>语言编译过来的机器码！（我们真正的目的）</a:t>
                </a:r>
                <a:endParaRPr lang="en-US" altLang="zh-CN" sz="2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21B63CB7-48AF-442A-AD34-2D9EE6CF28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613392"/>
                <a:ext cx="10178472" cy="1631216"/>
              </a:xfrm>
              <a:prstGeom prst="rect">
                <a:avLst/>
              </a:prstGeom>
              <a:blipFill>
                <a:blip r:embed="rId4"/>
                <a:stretch>
                  <a:fillRect l="-659" t="-2247" b="-59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5CA065B8-82C1-438E-8CCD-EFA54837ADA4}"/>
                  </a:ext>
                </a:extLst>
              </p:cNvPr>
              <p:cNvSpPr txBox="1"/>
              <p:nvPr/>
            </p:nvSpPr>
            <p:spPr>
              <a:xfrm>
                <a:off x="838200" y="4457245"/>
                <a:ext cx="10855036" cy="2246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dirty="0">
                    <a:solidFill>
                      <a:schemeClr val="bg1"/>
                    </a:solidFill>
                  </a:rPr>
                  <a:t>有得必有失</a:t>
                </a:r>
                <a:r>
                  <a:rPr lang="en-US" altLang="zh-CN" sz="2000" dirty="0">
                    <a:solidFill>
                      <a:schemeClr val="bg1"/>
                    </a:solidFill>
                  </a:rPr>
                  <a:t>……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zh-CN" altLang="en-US" sz="2000" b="1" dirty="0">
                    <a:solidFill>
                      <a:schemeClr val="bg1"/>
                    </a:solidFill>
                  </a:rPr>
                  <a:t>不能</a:t>
                </a:r>
                <a:r>
                  <a:rPr lang="zh-CN" altLang="en-US" sz="2000" dirty="0">
                    <a:solidFill>
                      <a:schemeClr val="bg1"/>
                    </a:solidFill>
                  </a:rPr>
                  <a:t>使用</a:t>
                </a:r>
                <a:r>
                  <a:rPr lang="en-US" altLang="zh-CN" sz="2000" dirty="0">
                    <a:solidFill>
                      <a:schemeClr val="bg1"/>
                    </a:solidFill>
                  </a:rPr>
                  <a:t>BIOS</a:t>
                </a:r>
                <a:r>
                  <a:rPr lang="zh-CN" altLang="en-US" sz="2000" dirty="0">
                    <a:solidFill>
                      <a:schemeClr val="bg1"/>
                    </a:solidFill>
                  </a:rPr>
                  <a:t>提供给我们的例程（各种</a:t>
                </a:r>
                <a:r>
                  <a:rPr lang="en-US" altLang="zh-CN" sz="2000" dirty="0">
                    <a:solidFill>
                      <a:schemeClr val="bg1"/>
                    </a:solidFill>
                  </a:rPr>
                  <a:t>Int </a:t>
                </a:r>
                <a:r>
                  <a:rPr lang="zh-CN" altLang="en-US" sz="2000" dirty="0">
                    <a:solidFill>
                      <a:schemeClr val="bg1"/>
                    </a:solidFill>
                  </a:rPr>
                  <a:t>中断号）</a:t>
                </a:r>
                <a:endParaRPr lang="en-US" altLang="zh-CN" sz="2000" dirty="0">
                  <a:solidFill>
                    <a:schemeClr val="bg1"/>
                  </a:solidFill>
                </a:endParaRPr>
              </a:p>
              <a:p>
                <a:pPr marL="1200150" lvl="2" indent="-285750">
                  <a:buFont typeface="Arial" panose="020B0604020202020204" pitchFamily="34" charset="0"/>
                  <a:buChar char="•"/>
                </a:pPr>
                <a:r>
                  <a:rPr lang="zh-CN" altLang="en-US" sz="2000" dirty="0">
                    <a:solidFill>
                      <a:schemeClr val="bg1"/>
                    </a:solidFill>
                  </a:rPr>
                  <a:t>访问磁盘，读取内存大小，从屏幕上显示文字，等等需要通过</a:t>
                </a:r>
                <a:r>
                  <a:rPr lang="en-US" altLang="zh-CN" sz="2000" dirty="0">
                    <a:solidFill>
                      <a:schemeClr val="bg1"/>
                    </a:solidFill>
                  </a:rPr>
                  <a:t>BIOS</a:t>
                </a:r>
                <a:r>
                  <a:rPr lang="zh-CN" altLang="en-US" sz="2000" dirty="0">
                    <a:solidFill>
                      <a:schemeClr val="bg1"/>
                    </a:solidFill>
                  </a:rPr>
                  <a:t>中断使用的功能。</a:t>
                </a:r>
                <a:endParaRPr lang="en-US" altLang="zh-CN" sz="2000" dirty="0">
                  <a:solidFill>
                    <a:schemeClr val="bg1"/>
                  </a:solidFill>
                </a:endParaRP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zh-CN" altLang="en-US" sz="2000" dirty="0">
                    <a:solidFill>
                      <a:schemeClr val="bg1"/>
                    </a:solidFill>
                  </a:rPr>
                  <a:t>没有系统调用，没有标准库，没有异常捕获，什么都没有。一切都要自己造轮子！</a:t>
                </a:r>
                <a:endParaRPr lang="en-US" altLang="zh-CN" sz="2000" dirty="0">
                  <a:solidFill>
                    <a:schemeClr val="bg1"/>
                  </a:solidFill>
                </a:endParaRP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altLang="zh-CN" sz="2000" dirty="0">
                    <a:solidFill>
                      <a:schemeClr val="bg1"/>
                    </a:solidFill>
                  </a:rPr>
                  <a:t>CPU</a:t>
                </a:r>
                <a:r>
                  <a:rPr lang="zh-CN" altLang="en-US" sz="2000" dirty="0">
                    <a:solidFill>
                      <a:schemeClr val="bg1"/>
                    </a:solidFill>
                  </a:rPr>
                  <a:t>变得更加脆弱，哪怕一个轻微的</a:t>
                </a:r>
                <a:r>
                  <a:rPr lang="en-US" altLang="zh-CN" sz="2000" dirty="0">
                    <a:solidFill>
                      <a:schemeClr val="bg1"/>
                    </a:solidFill>
                  </a:rPr>
                  <a:t>bug</a:t>
                </a:r>
                <a:r>
                  <a:rPr lang="zh-CN" altLang="en-US" sz="2000" dirty="0">
                    <a:solidFill>
                      <a:schemeClr val="bg1"/>
                    </a:solidFill>
                  </a:rPr>
                  <a:t>（比如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1÷0</m:t>
                    </m:r>
                  </m:oMath>
                </a14:m>
                <a:r>
                  <a:rPr lang="zh-CN" altLang="en-US" sz="2000" dirty="0">
                    <a:solidFill>
                      <a:schemeClr val="bg1"/>
                    </a:solidFill>
                  </a:rPr>
                  <a:t>这类运算），都可能直接导致</a:t>
                </a:r>
                <a:r>
                  <a:rPr lang="en-US" altLang="zh-CN" sz="2000" b="1" dirty="0">
                    <a:solidFill>
                      <a:schemeClr val="bg1"/>
                    </a:solidFill>
                  </a:rPr>
                  <a:t>Triple Fault</a:t>
                </a:r>
                <a:r>
                  <a:rPr lang="zh-CN" altLang="en-US" sz="2000" dirty="0">
                    <a:solidFill>
                      <a:schemeClr val="bg1"/>
                    </a:solidFill>
                  </a:rPr>
                  <a:t>。</a:t>
                </a:r>
                <a:endParaRPr lang="en-US" altLang="zh-CN" sz="2000" dirty="0">
                  <a:solidFill>
                    <a:schemeClr val="bg1"/>
                  </a:solidFill>
                </a:endParaRPr>
              </a:p>
              <a:p>
                <a:pPr marL="1200150" lvl="2" indent="-285750">
                  <a:buFont typeface="Arial" panose="020B0604020202020204" pitchFamily="34" charset="0"/>
                  <a:buChar char="•"/>
                </a:pPr>
                <a:r>
                  <a:rPr lang="zh-CN" altLang="en-US" sz="2000" dirty="0">
                    <a:solidFill>
                      <a:schemeClr val="bg1"/>
                    </a:solidFill>
                  </a:rPr>
                  <a:t>换言之，电脑直接宕机。</a:t>
                </a:r>
                <a:endParaRPr lang="en-US" altLang="zh-CN" sz="2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5CA065B8-82C1-438E-8CCD-EFA54837AD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457245"/>
                <a:ext cx="10855036" cy="2246769"/>
              </a:xfrm>
              <a:prstGeom prst="rect">
                <a:avLst/>
              </a:prstGeom>
              <a:blipFill>
                <a:blip r:embed="rId5"/>
                <a:stretch>
                  <a:fillRect l="-618" t="-1355" r="-281" b="-37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4521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uiExpand="1" build="p"/>
      <p:bldP spid="7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AD0C4E66-A1E4-4232-A274-E259813E9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0946" y="18256"/>
            <a:ext cx="6344653" cy="833622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保护模式下的寄存器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0A9DA6AB-B13B-408F-B991-A59AAB10EA52}"/>
              </a:ext>
            </a:extLst>
          </p:cNvPr>
          <p:cNvSpPr txBox="1"/>
          <p:nvPr/>
        </p:nvSpPr>
        <p:spPr>
          <a:xfrm>
            <a:off x="517236" y="1062182"/>
            <a:ext cx="2521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实模式下：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CE82DDF9-4845-443D-B46C-74DD5DF4F6E6}"/>
              </a:ext>
            </a:extLst>
          </p:cNvPr>
          <p:cNvSpPr txBox="1"/>
          <p:nvPr/>
        </p:nvSpPr>
        <p:spPr>
          <a:xfrm>
            <a:off x="517236" y="2818531"/>
            <a:ext cx="2521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保护模式下：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5B79DA3A-0ED0-465E-93CE-4ECF8A81172A}"/>
              </a:ext>
            </a:extLst>
          </p:cNvPr>
          <p:cNvSpPr/>
          <p:nvPr/>
        </p:nvSpPr>
        <p:spPr>
          <a:xfrm>
            <a:off x="1713345" y="1644072"/>
            <a:ext cx="895927" cy="498764"/>
          </a:xfrm>
          <a:prstGeom prst="rect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err="1"/>
              <a:t>EAX</a:t>
            </a:r>
            <a:endParaRPr lang="zh-CN" altLang="en-US" dirty="0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2E0C28DD-7EC2-45FB-96E8-E49F65425F09}"/>
              </a:ext>
            </a:extLst>
          </p:cNvPr>
          <p:cNvSpPr/>
          <p:nvPr/>
        </p:nvSpPr>
        <p:spPr>
          <a:xfrm>
            <a:off x="2747817" y="1644072"/>
            <a:ext cx="895927" cy="498764"/>
          </a:xfrm>
          <a:prstGeom prst="rect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err="1"/>
              <a:t>EBX</a:t>
            </a:r>
            <a:endParaRPr lang="zh-CN" altLang="en-US" dirty="0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11CB8557-F1E5-43D1-B542-43DC36EE6B5F}"/>
              </a:ext>
            </a:extLst>
          </p:cNvPr>
          <p:cNvSpPr/>
          <p:nvPr/>
        </p:nvSpPr>
        <p:spPr>
          <a:xfrm>
            <a:off x="3782289" y="1644072"/>
            <a:ext cx="895927" cy="498764"/>
          </a:xfrm>
          <a:prstGeom prst="rect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err="1"/>
              <a:t>ECX</a:t>
            </a:r>
            <a:endParaRPr lang="zh-CN" altLang="en-US" dirty="0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32867E6C-B27B-4A1B-BD3C-E10F77E4C032}"/>
              </a:ext>
            </a:extLst>
          </p:cNvPr>
          <p:cNvSpPr/>
          <p:nvPr/>
        </p:nvSpPr>
        <p:spPr>
          <a:xfrm>
            <a:off x="4816761" y="1644072"/>
            <a:ext cx="895927" cy="498764"/>
          </a:xfrm>
          <a:prstGeom prst="rect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EDX</a:t>
            </a:r>
            <a:endParaRPr lang="zh-CN" altLang="en-US" dirty="0"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989AF79C-37BB-4C6A-B9BC-031B2FCF90BA}"/>
              </a:ext>
            </a:extLst>
          </p:cNvPr>
          <p:cNvSpPr/>
          <p:nvPr/>
        </p:nvSpPr>
        <p:spPr>
          <a:xfrm>
            <a:off x="5851233" y="1644072"/>
            <a:ext cx="895927" cy="498764"/>
          </a:xfrm>
          <a:prstGeom prst="rect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err="1"/>
              <a:t>ESI</a:t>
            </a:r>
            <a:endParaRPr lang="zh-CN" altLang="en-US" dirty="0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C79822D6-9EF5-40B6-A10E-70965FEBF207}"/>
              </a:ext>
            </a:extLst>
          </p:cNvPr>
          <p:cNvSpPr/>
          <p:nvPr/>
        </p:nvSpPr>
        <p:spPr>
          <a:xfrm>
            <a:off x="6885705" y="1644072"/>
            <a:ext cx="895927" cy="498764"/>
          </a:xfrm>
          <a:prstGeom prst="rect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EDI</a:t>
            </a:r>
            <a:endParaRPr lang="zh-CN" altLang="en-US" dirty="0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E33AC5EA-9D8F-4EF9-8694-5348EA6AC3FB}"/>
              </a:ext>
            </a:extLst>
          </p:cNvPr>
          <p:cNvSpPr/>
          <p:nvPr/>
        </p:nvSpPr>
        <p:spPr>
          <a:xfrm>
            <a:off x="7920177" y="1644072"/>
            <a:ext cx="895927" cy="498764"/>
          </a:xfrm>
          <a:prstGeom prst="rect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err="1"/>
              <a:t>EBP</a:t>
            </a:r>
            <a:endParaRPr lang="zh-CN" altLang="en-US" dirty="0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E8D2D8DA-D7D5-4AD6-BD17-E9B26D8A9137}"/>
              </a:ext>
            </a:extLst>
          </p:cNvPr>
          <p:cNvSpPr/>
          <p:nvPr/>
        </p:nvSpPr>
        <p:spPr>
          <a:xfrm>
            <a:off x="8954649" y="1644072"/>
            <a:ext cx="895927" cy="498764"/>
          </a:xfrm>
          <a:prstGeom prst="rect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ESP</a:t>
            </a:r>
            <a:endParaRPr lang="zh-CN" altLang="en-US" dirty="0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A70E005A-E12D-4EF3-9F2F-2CB8C28B0D05}"/>
              </a:ext>
            </a:extLst>
          </p:cNvPr>
          <p:cNvSpPr/>
          <p:nvPr/>
        </p:nvSpPr>
        <p:spPr>
          <a:xfrm>
            <a:off x="1713345" y="1644072"/>
            <a:ext cx="895927" cy="498764"/>
          </a:xfrm>
          <a:prstGeom prst="rect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AX</a:t>
            </a:r>
            <a:endParaRPr lang="zh-CN" altLang="en-US" dirty="0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714E0131-BC80-427E-B7AA-C6D2F1E1DDC4}"/>
              </a:ext>
            </a:extLst>
          </p:cNvPr>
          <p:cNvSpPr/>
          <p:nvPr/>
        </p:nvSpPr>
        <p:spPr>
          <a:xfrm>
            <a:off x="2747817" y="1644072"/>
            <a:ext cx="895927" cy="498764"/>
          </a:xfrm>
          <a:prstGeom prst="rect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BX</a:t>
            </a:r>
            <a:endParaRPr lang="zh-CN" altLang="en-US" dirty="0"/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FA8867E9-EB92-419C-B530-BEFE36E1D464}"/>
              </a:ext>
            </a:extLst>
          </p:cNvPr>
          <p:cNvSpPr/>
          <p:nvPr/>
        </p:nvSpPr>
        <p:spPr>
          <a:xfrm>
            <a:off x="3782289" y="1644072"/>
            <a:ext cx="895927" cy="498764"/>
          </a:xfrm>
          <a:prstGeom prst="rect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CX</a:t>
            </a:r>
            <a:endParaRPr lang="zh-CN" altLang="en-US" dirty="0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1CD2D8AC-8102-4E20-A832-584477BDA6CC}"/>
              </a:ext>
            </a:extLst>
          </p:cNvPr>
          <p:cNvSpPr/>
          <p:nvPr/>
        </p:nvSpPr>
        <p:spPr>
          <a:xfrm>
            <a:off x="4816761" y="1644072"/>
            <a:ext cx="895927" cy="498764"/>
          </a:xfrm>
          <a:prstGeom prst="rect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DX</a:t>
            </a:r>
            <a:endParaRPr lang="zh-CN" altLang="en-US" dirty="0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3244BB27-CD30-4A4E-B3B8-71739E2E2FAD}"/>
              </a:ext>
            </a:extLst>
          </p:cNvPr>
          <p:cNvSpPr/>
          <p:nvPr/>
        </p:nvSpPr>
        <p:spPr>
          <a:xfrm>
            <a:off x="5851233" y="1644072"/>
            <a:ext cx="895927" cy="498764"/>
          </a:xfrm>
          <a:prstGeom prst="rect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SI</a:t>
            </a:r>
            <a:endParaRPr lang="zh-CN" altLang="en-US" dirty="0"/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E73E9E14-F2BE-49B3-9E10-43EFCB4825AA}"/>
              </a:ext>
            </a:extLst>
          </p:cNvPr>
          <p:cNvSpPr/>
          <p:nvPr/>
        </p:nvSpPr>
        <p:spPr>
          <a:xfrm>
            <a:off x="6885705" y="1644072"/>
            <a:ext cx="895927" cy="498764"/>
          </a:xfrm>
          <a:prstGeom prst="rect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DI</a:t>
            </a:r>
            <a:endParaRPr lang="zh-CN" altLang="en-US" dirty="0"/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3D42EF72-0DD5-4C25-B30C-982ED570EEFA}"/>
              </a:ext>
            </a:extLst>
          </p:cNvPr>
          <p:cNvSpPr/>
          <p:nvPr/>
        </p:nvSpPr>
        <p:spPr>
          <a:xfrm>
            <a:off x="7920177" y="1644072"/>
            <a:ext cx="895927" cy="498764"/>
          </a:xfrm>
          <a:prstGeom prst="rect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BP</a:t>
            </a:r>
            <a:endParaRPr lang="zh-CN" altLang="en-US" dirty="0"/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F8F02CF1-EE2E-447D-B862-B0D2F03A502D}"/>
              </a:ext>
            </a:extLst>
          </p:cNvPr>
          <p:cNvSpPr/>
          <p:nvPr/>
        </p:nvSpPr>
        <p:spPr>
          <a:xfrm>
            <a:off x="8954649" y="1644072"/>
            <a:ext cx="895927" cy="498764"/>
          </a:xfrm>
          <a:prstGeom prst="rect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SP</a:t>
            </a:r>
            <a:endParaRPr lang="zh-CN" altLang="en-US" dirty="0"/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A21A4E8D-9662-46C0-84F9-8D2065FCC070}"/>
              </a:ext>
            </a:extLst>
          </p:cNvPr>
          <p:cNvSpPr txBox="1"/>
          <p:nvPr/>
        </p:nvSpPr>
        <p:spPr>
          <a:xfrm>
            <a:off x="641684" y="4844596"/>
            <a:ext cx="5209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前面都追加了一个 “</a:t>
            </a:r>
            <a:r>
              <a:rPr lang="en-US" altLang="zh-CN" b="1" dirty="0">
                <a:solidFill>
                  <a:schemeClr val="bg1"/>
                </a:solidFill>
              </a:rPr>
              <a:t>E</a:t>
            </a:r>
            <a:r>
              <a:rPr lang="zh-CN" altLang="en-US" dirty="0">
                <a:solidFill>
                  <a:schemeClr val="bg1"/>
                </a:solidFill>
              </a:rPr>
              <a:t>”</a:t>
            </a:r>
            <a:r>
              <a:rPr lang="en-US" altLang="zh-CN" b="1" dirty="0">
                <a:solidFill>
                  <a:schemeClr val="bg1"/>
                </a:solidFill>
              </a:rPr>
              <a:t> </a:t>
            </a:r>
            <a:r>
              <a:rPr lang="zh-CN" altLang="en-US" dirty="0">
                <a:solidFill>
                  <a:schemeClr val="bg1"/>
                </a:solidFill>
              </a:rPr>
              <a:t>作为前缀</a:t>
            </a:r>
          </a:p>
        </p:txBody>
      </p:sp>
      <p:sp>
        <p:nvSpPr>
          <p:cNvPr id="57" name="文本框 56">
            <a:extLst>
              <a:ext uri="{FF2B5EF4-FFF2-40B4-BE49-F238E27FC236}">
                <a16:creationId xmlns:a16="http://schemas.microsoft.com/office/drawing/2014/main" id="{61190B46-0C93-456B-8BBB-37EABF5CAC7A}"/>
              </a:ext>
            </a:extLst>
          </p:cNvPr>
          <p:cNvSpPr txBox="1"/>
          <p:nvPr/>
        </p:nvSpPr>
        <p:spPr>
          <a:xfrm>
            <a:off x="641684" y="5186098"/>
            <a:ext cx="5209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但并不是所有的寄存器！</a:t>
            </a:r>
          </a:p>
        </p:txBody>
      </p:sp>
      <p:sp>
        <p:nvSpPr>
          <p:cNvPr id="59" name="文本框 58">
            <a:extLst>
              <a:ext uri="{FF2B5EF4-FFF2-40B4-BE49-F238E27FC236}">
                <a16:creationId xmlns:a16="http://schemas.microsoft.com/office/drawing/2014/main" id="{39A60A5B-5909-4A1F-92E8-A09B0AB562CE}"/>
              </a:ext>
            </a:extLst>
          </p:cNvPr>
          <p:cNvSpPr txBox="1"/>
          <p:nvPr/>
        </p:nvSpPr>
        <p:spPr>
          <a:xfrm>
            <a:off x="641684" y="5555430"/>
            <a:ext cx="52095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段寄存器：</a:t>
            </a:r>
            <a:r>
              <a:rPr lang="en-US" altLang="zh-CN" dirty="0">
                <a:solidFill>
                  <a:schemeClr val="bg1"/>
                </a:solidFill>
              </a:rPr>
              <a:t>CS</a:t>
            </a:r>
            <a:r>
              <a:rPr lang="zh-CN" altLang="en-US" dirty="0">
                <a:solidFill>
                  <a:schemeClr val="bg1"/>
                </a:solidFill>
              </a:rPr>
              <a:t>，</a:t>
            </a:r>
            <a:r>
              <a:rPr lang="en-US" altLang="zh-CN" dirty="0">
                <a:solidFill>
                  <a:schemeClr val="bg1"/>
                </a:solidFill>
              </a:rPr>
              <a:t>ES</a:t>
            </a:r>
            <a:r>
              <a:rPr lang="zh-CN" altLang="en-US" dirty="0">
                <a:solidFill>
                  <a:schemeClr val="bg1"/>
                </a:solidFill>
              </a:rPr>
              <a:t>，</a:t>
            </a:r>
            <a:r>
              <a:rPr lang="en-US" altLang="zh-CN" dirty="0">
                <a:solidFill>
                  <a:schemeClr val="bg1"/>
                </a:solidFill>
              </a:rPr>
              <a:t>DS</a:t>
            </a:r>
            <a:r>
              <a:rPr lang="zh-CN" altLang="en-US" dirty="0">
                <a:solidFill>
                  <a:schemeClr val="bg1"/>
                </a:solidFill>
              </a:rPr>
              <a:t>，</a:t>
            </a:r>
            <a:r>
              <a:rPr lang="en-US" altLang="zh-CN" dirty="0">
                <a:solidFill>
                  <a:schemeClr val="bg1"/>
                </a:solidFill>
              </a:rPr>
              <a:t>SS </a:t>
            </a:r>
            <a:r>
              <a:rPr lang="zh-CN" altLang="en-US" dirty="0">
                <a:solidFill>
                  <a:schemeClr val="bg1"/>
                </a:solidFill>
              </a:rPr>
              <a:t>依然维持原样，且大小也维持在</a:t>
            </a:r>
            <a:r>
              <a:rPr lang="en-US" altLang="zh-CN" dirty="0">
                <a:solidFill>
                  <a:schemeClr val="bg1"/>
                </a:solidFill>
              </a:rPr>
              <a:t>16</a:t>
            </a:r>
            <a:r>
              <a:rPr lang="zh-CN" altLang="en-US" dirty="0">
                <a:solidFill>
                  <a:schemeClr val="bg1"/>
                </a:solidFill>
              </a:rPr>
              <a:t>位。</a:t>
            </a:r>
          </a:p>
        </p:txBody>
      </p:sp>
      <p:cxnSp>
        <p:nvCxnSpPr>
          <p:cNvPr id="61" name="直接箭头连接符 60">
            <a:extLst>
              <a:ext uri="{FF2B5EF4-FFF2-40B4-BE49-F238E27FC236}">
                <a16:creationId xmlns:a16="http://schemas.microsoft.com/office/drawing/2014/main" id="{7290263F-A605-41A6-A3E5-717A7A6D4648}"/>
              </a:ext>
            </a:extLst>
          </p:cNvPr>
          <p:cNvCxnSpPr>
            <a:cxnSpLocks/>
          </p:cNvCxnSpPr>
          <p:nvPr/>
        </p:nvCxnSpPr>
        <p:spPr>
          <a:xfrm flipH="1" flipV="1">
            <a:off x="3103054" y="6016413"/>
            <a:ext cx="1358471" cy="15283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文本框 63">
            <a:extLst>
              <a:ext uri="{FF2B5EF4-FFF2-40B4-BE49-F238E27FC236}">
                <a16:creationId xmlns:a16="http://schemas.microsoft.com/office/drawing/2014/main" id="{B71997D7-D3A8-4CB5-82CE-0D82FA15F597}"/>
              </a:ext>
            </a:extLst>
          </p:cNvPr>
          <p:cNvSpPr txBox="1"/>
          <p:nvPr/>
        </p:nvSpPr>
        <p:spPr>
          <a:xfrm>
            <a:off x="4465654" y="5984579"/>
            <a:ext cx="762000" cy="3693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Why</a:t>
            </a:r>
            <a:r>
              <a:rPr lang="zh-CN" altLang="en-US" dirty="0">
                <a:solidFill>
                  <a:schemeClr val="bg1"/>
                </a:solidFill>
              </a:rPr>
              <a:t>？</a:t>
            </a:r>
          </a:p>
        </p:txBody>
      </p:sp>
    </p:spTree>
    <p:extLst>
      <p:ext uri="{BB962C8B-B14F-4D97-AF65-F5344CB8AC3E}">
        <p14:creationId xmlns:p14="http://schemas.microsoft.com/office/powerpoint/2010/main" val="4188290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6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6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7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7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7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7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7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8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2" grpId="0"/>
      <p:bldP spid="24" grpId="0" animBg="1"/>
      <p:bldP spid="24" grpId="1" animBg="1"/>
      <p:bldP spid="26" grpId="0" animBg="1"/>
      <p:bldP spid="26" grpId="1" animBg="1"/>
      <p:bldP spid="28" grpId="0" animBg="1"/>
      <p:bldP spid="28" grpId="1" animBg="1"/>
      <p:bldP spid="30" grpId="0" animBg="1"/>
      <p:bldP spid="30" grpId="1" animBg="1"/>
      <p:bldP spid="32" grpId="0" animBg="1"/>
      <p:bldP spid="32" grpId="1" animBg="1"/>
      <p:bldP spid="34" grpId="0" animBg="1"/>
      <p:bldP spid="34" grpId="1" animBg="1"/>
      <p:bldP spid="36" grpId="0" animBg="1"/>
      <p:bldP spid="36" grpId="1" animBg="1"/>
      <p:bldP spid="38" grpId="0" animBg="1"/>
      <p:bldP spid="38" grpId="1" animBg="1"/>
      <p:bldP spid="40" grpId="0" animBg="1"/>
      <p:bldP spid="42" grpId="0" animBg="1"/>
      <p:bldP spid="44" grpId="0" animBg="1"/>
      <p:bldP spid="46" grpId="0" animBg="1"/>
      <p:bldP spid="48" grpId="0" animBg="1"/>
      <p:bldP spid="50" grpId="0" animBg="1"/>
      <p:bldP spid="52" grpId="0" animBg="1"/>
      <p:bldP spid="54" grpId="0" animBg="1"/>
      <p:bldP spid="55" grpId="0"/>
      <p:bldP spid="57" grpId="0"/>
      <p:bldP spid="59" grpId="0"/>
      <p:bldP spid="6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A1A6240-7043-4245-AB2C-CBA433116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0946" y="18256"/>
            <a:ext cx="6344653" cy="833622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保护模式如何“保护”？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C4A336C-C939-405C-A38D-6CB179FA01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629" y="1425932"/>
            <a:ext cx="10515600" cy="525689"/>
          </a:xfrm>
        </p:spPr>
        <p:txBody>
          <a:bodyPr/>
          <a:lstStyle/>
          <a:p>
            <a:pPr marL="0" indent="0">
              <a:buNone/>
            </a:pPr>
            <a:r>
              <a:rPr lang="zh-CN" altLang="en-US" dirty="0">
                <a:solidFill>
                  <a:schemeClr val="bg1"/>
                </a:solidFill>
              </a:rPr>
              <a:t>保护模式主要是对内存区域的保护。</a:t>
            </a:r>
            <a:endParaRPr lang="en-US" altLang="zh-CN" dirty="0">
              <a:solidFill>
                <a:schemeClr val="bg1"/>
              </a:solidFill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66C0970D-15A9-48C7-9A24-3E463355DA12}"/>
              </a:ext>
            </a:extLst>
          </p:cNvPr>
          <p:cNvSpPr txBox="1"/>
          <p:nvPr/>
        </p:nvSpPr>
        <p:spPr>
          <a:xfrm>
            <a:off x="553811" y="3002999"/>
            <a:ext cx="9407978" cy="180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ts val="2800"/>
            </a:pPr>
            <a:r>
              <a:rPr lang="zh-CN" altLang="zh-CN" sz="2800" kern="1200" dirty="0">
                <a:solidFill>
                  <a:schemeClr val="bg1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所以，为了做到这一点，保护模式允许我们</a:t>
            </a:r>
            <a:r>
              <a:rPr lang="en-US" altLang="zh-CN" sz="2800" kern="1200" dirty="0">
                <a:solidFill>
                  <a:schemeClr val="bg1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</a:rPr>
              <a:t>……</a:t>
            </a:r>
            <a:endParaRPr lang="en-US" altLang="zh-CN" sz="2800" dirty="0">
              <a:solidFill>
                <a:schemeClr val="bg1"/>
              </a:solidFill>
            </a:endParaRPr>
          </a:p>
          <a:p>
            <a:pPr marL="914400" lvl="1" indent="-457200">
              <a:lnSpc>
                <a:spcPct val="90000"/>
              </a:lnSpc>
              <a:spcBef>
                <a:spcPts val="1000"/>
              </a:spcBef>
              <a:buSzPts val="2800"/>
              <a:buFont typeface="Arial" panose="020B0604020202020204" pitchFamily="34" charset="0"/>
              <a:buChar char="•"/>
            </a:pPr>
            <a:r>
              <a:rPr lang="zh-CN" altLang="zh-CN" sz="2400" kern="1200" dirty="0">
                <a:solidFill>
                  <a:schemeClr val="bg1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对内存进行分区</a:t>
            </a:r>
            <a:r>
              <a:rPr lang="zh-CN" altLang="zh-CN" sz="2400" kern="1200" dirty="0">
                <a:solidFill>
                  <a:schemeClr val="bg1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</a:rPr>
              <a:t>。</a:t>
            </a:r>
            <a:endParaRPr lang="en-US" altLang="zh-CN" sz="2400" dirty="0">
              <a:solidFill>
                <a:schemeClr val="bg1"/>
              </a:solidFill>
            </a:endParaRPr>
          </a:p>
          <a:p>
            <a:pPr marL="914400" lvl="1" indent="-457200">
              <a:lnSpc>
                <a:spcPct val="90000"/>
              </a:lnSpc>
              <a:spcBef>
                <a:spcPts val="1000"/>
              </a:spcBef>
              <a:buSzPts val="2800"/>
              <a:buFont typeface="Arial" panose="020B0604020202020204" pitchFamily="34" charset="0"/>
              <a:buChar char="•"/>
            </a:pPr>
            <a:r>
              <a:rPr lang="zh-CN" altLang="zh-CN" sz="2400" kern="1200" dirty="0">
                <a:solidFill>
                  <a:schemeClr val="bg1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对每个分区进行单独的配置</a:t>
            </a:r>
            <a:r>
              <a:rPr lang="zh-CN" altLang="zh-CN" sz="2400" kern="1200" dirty="0">
                <a:solidFill>
                  <a:schemeClr val="bg1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</a:rPr>
              <a:t>。</a:t>
            </a:r>
            <a:endParaRPr lang="en-US" altLang="zh-CN" sz="2400" dirty="0">
              <a:solidFill>
                <a:schemeClr val="bg1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 marL="1371600" lvl="2" indent="-457200">
              <a:lnSpc>
                <a:spcPct val="90000"/>
              </a:lnSpc>
              <a:spcBef>
                <a:spcPts val="1000"/>
              </a:spcBef>
              <a:buSzPts val="2800"/>
              <a:buFont typeface="Arial" panose="020B0604020202020204" pitchFamily="34" charset="0"/>
              <a:buChar char="•"/>
            </a:pPr>
            <a:r>
              <a:rPr lang="zh-CN" altLang="zh-CN" sz="2000" kern="1200" dirty="0">
                <a:solidFill>
                  <a:schemeClr val="bg1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比如</a:t>
            </a:r>
            <a:r>
              <a:rPr lang="zh-CN" altLang="zh-CN" sz="2000" kern="1200" dirty="0">
                <a:solidFill>
                  <a:schemeClr val="bg1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</a:rPr>
              <a:t>权限，功能，等等其他一堆的属性。</a:t>
            </a:r>
            <a:endParaRPr lang="zh-CN" altLang="zh-CN" sz="2000" dirty="0">
              <a:solidFill>
                <a:schemeClr val="bg1"/>
              </a:solidFill>
              <a:effectLst/>
            </a:endParaRPr>
          </a:p>
        </p:txBody>
      </p:sp>
      <p:sp>
        <p:nvSpPr>
          <p:cNvPr id="7" name="内容占位符 2">
            <a:extLst>
              <a:ext uri="{FF2B5EF4-FFF2-40B4-BE49-F238E27FC236}">
                <a16:creationId xmlns:a16="http://schemas.microsoft.com/office/drawing/2014/main" id="{368C98CE-B00E-4476-B87E-55B262C79548}"/>
              </a:ext>
            </a:extLst>
          </p:cNvPr>
          <p:cNvSpPr txBox="1">
            <a:spLocks/>
          </p:cNvSpPr>
          <p:nvPr/>
        </p:nvSpPr>
        <p:spPr>
          <a:xfrm>
            <a:off x="1164771" y="1951621"/>
            <a:ext cx="10515600" cy="5256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CN" altLang="en-US" sz="2000" dirty="0">
                <a:solidFill>
                  <a:schemeClr val="bg1"/>
                </a:solidFill>
              </a:rPr>
              <a:t>从而保障了进程（的专属内存空间）之间的安全。</a:t>
            </a:r>
            <a:endParaRPr lang="en-US" altLang="zh-CN" sz="2000" dirty="0">
              <a:solidFill>
                <a:schemeClr val="bg1"/>
              </a:solidFill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7A86E483-A78D-4092-BF33-76A070D23447}"/>
              </a:ext>
            </a:extLst>
          </p:cNvPr>
          <p:cNvSpPr txBox="1"/>
          <p:nvPr/>
        </p:nvSpPr>
        <p:spPr>
          <a:xfrm>
            <a:off x="553810" y="5460915"/>
            <a:ext cx="110476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bg1"/>
                </a:solidFill>
              </a:rPr>
              <a:t>换言之，保护模式允许我们自己绘制一幅内存地图</a:t>
            </a:r>
            <a:r>
              <a:rPr lang="en-US" altLang="zh-CN" sz="2800" dirty="0">
                <a:solidFill>
                  <a:schemeClr val="bg1"/>
                </a:solidFill>
              </a:rPr>
              <a:t>——</a:t>
            </a:r>
            <a:r>
              <a:rPr lang="zh-CN" altLang="en-US" sz="2800" dirty="0">
                <a:solidFill>
                  <a:schemeClr val="bg1"/>
                </a:solidFill>
              </a:rPr>
              <a:t>更高的自由度！</a:t>
            </a:r>
          </a:p>
        </p:txBody>
      </p:sp>
    </p:spTree>
    <p:extLst>
      <p:ext uri="{BB962C8B-B14F-4D97-AF65-F5344CB8AC3E}">
        <p14:creationId xmlns:p14="http://schemas.microsoft.com/office/powerpoint/2010/main" val="2726101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uiExpand="1" build="p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A1A6240-7043-4245-AB2C-CBA433116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3032" y="18256"/>
            <a:ext cx="7988968" cy="833622"/>
          </a:xfrm>
        </p:spPr>
        <p:txBody>
          <a:bodyPr>
            <a:norm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绘制一幅我们自己的内存地图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A92C162-A0BD-46F0-BDC5-C72C33A876ED}"/>
              </a:ext>
            </a:extLst>
          </p:cNvPr>
          <p:cNvSpPr txBox="1"/>
          <p:nvPr/>
        </p:nvSpPr>
        <p:spPr>
          <a:xfrm>
            <a:off x="759280" y="914400"/>
            <a:ext cx="7037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内存地图，顾名思义，就是一幅关于内存区域的一张地图（废话）。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68E25E8E-B6C0-4741-8591-13E7A9EECCC8}"/>
              </a:ext>
            </a:extLst>
          </p:cNvPr>
          <p:cNvSpPr txBox="1"/>
          <p:nvPr/>
        </p:nvSpPr>
        <p:spPr>
          <a:xfrm>
            <a:off x="759280" y="1404986"/>
            <a:ext cx="70376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CPU</a:t>
            </a:r>
            <a:r>
              <a:rPr lang="zh-CN" altLang="en-US" dirty="0">
                <a:solidFill>
                  <a:schemeClr val="bg1"/>
                </a:solidFill>
              </a:rPr>
              <a:t>会照着这份内存地图来按照我们的规则去控制内存的访问，从而起到保护作用。</a:t>
            </a:r>
            <a:endParaRPr lang="en-US" altLang="zh-CN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一般而言，这份地图包括：</a:t>
            </a:r>
            <a:endParaRPr lang="en-US" altLang="zh-CN" dirty="0">
              <a:solidFill>
                <a:schemeClr val="bg1"/>
              </a:solidFill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内存中已经被划分的区域的位置。</a:t>
            </a:r>
            <a:endParaRPr lang="en-US" altLang="zh-CN" dirty="0">
              <a:solidFill>
                <a:schemeClr val="bg1"/>
              </a:solidFill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每个区域的种类。</a:t>
            </a:r>
            <a:endParaRPr lang="en-US" altLang="zh-CN" dirty="0">
              <a:solidFill>
                <a:schemeClr val="bg1"/>
              </a:solidFill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每个区域的权限。</a:t>
            </a:r>
            <a:endParaRPr lang="en-US" altLang="zh-CN" dirty="0">
              <a:solidFill>
                <a:schemeClr val="bg1"/>
              </a:solidFill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C3682B1B-2851-436C-B4DF-92C0282D5A78}"/>
              </a:ext>
            </a:extLst>
          </p:cNvPr>
          <p:cNvSpPr txBox="1"/>
          <p:nvPr/>
        </p:nvSpPr>
        <p:spPr>
          <a:xfrm>
            <a:off x="759280" y="3429000"/>
            <a:ext cx="95195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为了方便</a:t>
            </a:r>
            <a:r>
              <a:rPr lang="en-US" altLang="zh-CN" dirty="0">
                <a:solidFill>
                  <a:schemeClr val="bg1"/>
                </a:solidFill>
              </a:rPr>
              <a:t>CPU</a:t>
            </a:r>
            <a:r>
              <a:rPr lang="zh-CN" altLang="en-US" dirty="0">
                <a:solidFill>
                  <a:schemeClr val="bg1"/>
                </a:solidFill>
              </a:rPr>
              <a:t>的管理，我们得需要为每个区域进行登记，比如登记在一个表格里。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这样子，</a:t>
            </a:r>
            <a:r>
              <a:rPr lang="en-US" altLang="zh-CN" dirty="0">
                <a:solidFill>
                  <a:schemeClr val="bg1"/>
                </a:solidFill>
              </a:rPr>
              <a:t>CPU</a:t>
            </a:r>
            <a:r>
              <a:rPr lang="zh-CN" altLang="en-US" dirty="0">
                <a:solidFill>
                  <a:schemeClr val="bg1"/>
                </a:solidFill>
              </a:rPr>
              <a:t>能够通过查表十分快速了解到，我要管理的这个区域在哪里？这个区域有多大？是干什么的？谁可以访问？</a:t>
            </a:r>
            <a:endParaRPr lang="en-US" altLang="zh-CN" dirty="0">
              <a:solidFill>
                <a:schemeClr val="bg1"/>
              </a:solidFill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A7A6DE52-849A-4192-9BED-EDC99E5E7BE6}"/>
              </a:ext>
            </a:extLst>
          </p:cNvPr>
          <p:cNvSpPr txBox="1"/>
          <p:nvPr/>
        </p:nvSpPr>
        <p:spPr>
          <a:xfrm>
            <a:off x="759280" y="4662435"/>
            <a:ext cx="10515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用计算机的话来讲</a:t>
            </a:r>
            <a:r>
              <a:rPr lang="en-US" altLang="zh-CN" dirty="0">
                <a:solidFill>
                  <a:schemeClr val="bg1"/>
                </a:solidFill>
              </a:rPr>
              <a:t>……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这些区域我们叫做</a:t>
            </a:r>
            <a:r>
              <a:rPr lang="zh-CN" altLang="en-US" b="1" dirty="0">
                <a:solidFill>
                  <a:schemeClr val="bg1"/>
                </a:solidFill>
              </a:rPr>
              <a:t>段（</a:t>
            </a:r>
            <a:r>
              <a:rPr lang="en-US" altLang="zh-CN" b="1" dirty="0">
                <a:solidFill>
                  <a:schemeClr val="bg1"/>
                </a:solidFill>
              </a:rPr>
              <a:t>Segment</a:t>
            </a:r>
            <a:r>
              <a:rPr lang="zh-CN" altLang="en-US" b="1" dirty="0">
                <a:solidFill>
                  <a:schemeClr val="bg1"/>
                </a:solidFill>
              </a:rPr>
              <a:t>）</a:t>
            </a:r>
            <a:endParaRPr lang="en-US" altLang="zh-CN" b="1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用来做登记的表格叫做</a:t>
            </a:r>
            <a:r>
              <a:rPr lang="zh-CN" altLang="en-US" b="1" dirty="0">
                <a:solidFill>
                  <a:schemeClr val="bg1"/>
                </a:solidFill>
              </a:rPr>
              <a:t>全局描述符表（</a:t>
            </a:r>
            <a:r>
              <a:rPr lang="en-US" altLang="zh-CN" b="1" dirty="0">
                <a:solidFill>
                  <a:schemeClr val="bg1"/>
                </a:solidFill>
              </a:rPr>
              <a:t>Global Descriptor Table</a:t>
            </a:r>
            <a:r>
              <a:rPr lang="zh-CN" altLang="en-US" b="1" dirty="0">
                <a:solidFill>
                  <a:schemeClr val="bg1"/>
                </a:solidFill>
              </a:rPr>
              <a:t>，</a:t>
            </a:r>
            <a:r>
              <a:rPr lang="en-US" altLang="zh-CN" b="1" dirty="0">
                <a:solidFill>
                  <a:schemeClr val="bg1"/>
                </a:solidFill>
              </a:rPr>
              <a:t>GDT</a:t>
            </a:r>
            <a:r>
              <a:rPr lang="zh-CN" altLang="en-US" b="1" dirty="0">
                <a:solidFill>
                  <a:schemeClr val="bg1"/>
                </a:solidFill>
              </a:rPr>
              <a:t>）</a:t>
            </a:r>
            <a:endParaRPr lang="en-US" altLang="zh-CN" b="1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每一条登记叫做</a:t>
            </a:r>
            <a:r>
              <a:rPr lang="zh-CN" altLang="en-US" b="1" dirty="0">
                <a:solidFill>
                  <a:schemeClr val="bg1"/>
                </a:solidFill>
              </a:rPr>
              <a:t>段描述符（</a:t>
            </a:r>
            <a:r>
              <a:rPr lang="en-US" altLang="zh-CN" b="1" dirty="0">
                <a:solidFill>
                  <a:schemeClr val="bg1"/>
                </a:solidFill>
              </a:rPr>
              <a:t>Segment Descriptor</a:t>
            </a:r>
            <a:r>
              <a:rPr lang="zh-CN" altLang="en-US" b="1" dirty="0">
                <a:solidFill>
                  <a:schemeClr val="bg1"/>
                </a:solidFill>
              </a:rPr>
              <a:t>，</a:t>
            </a:r>
            <a:r>
              <a:rPr lang="en-US" altLang="zh-CN" b="1" dirty="0">
                <a:solidFill>
                  <a:schemeClr val="bg1"/>
                </a:solidFill>
              </a:rPr>
              <a:t>SD</a:t>
            </a:r>
            <a:r>
              <a:rPr lang="zh-CN" altLang="en-US" b="1" dirty="0">
                <a:solidFill>
                  <a:schemeClr val="bg1"/>
                </a:solidFill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1919864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uiExpand="1" build="p"/>
      <p:bldP spid="14" grpId="0"/>
      <p:bldP spid="19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A1A6240-7043-4245-AB2C-CBA433116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2926" y="18256"/>
            <a:ext cx="6352674" cy="833622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进入保护模式 </a:t>
            </a:r>
            <a:r>
              <a:rPr lang="en-US" altLang="zh-CN" dirty="0">
                <a:solidFill>
                  <a:schemeClr val="bg1"/>
                </a:solidFill>
              </a:rPr>
              <a:t>- 1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9470B52D-3D10-45AE-A14A-D6407A7EDD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000" y="851878"/>
            <a:ext cx="5963138" cy="3807787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D4EE9C05-CA81-43B6-BF43-ACFA8CB4E97D}"/>
              </a:ext>
            </a:extLst>
          </p:cNvPr>
          <p:cNvSpPr txBox="1"/>
          <p:nvPr/>
        </p:nvSpPr>
        <p:spPr>
          <a:xfrm>
            <a:off x="508000" y="4659665"/>
            <a:ext cx="59631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chemeClr val="bg1"/>
                </a:solidFill>
              </a:rPr>
              <a:t>图片来自：</a:t>
            </a:r>
            <a:r>
              <a:rPr lang="en-GB" altLang="zh-CN" sz="1400" dirty="0">
                <a:solidFill>
                  <a:schemeClr val="bg1"/>
                </a:solidFill>
              </a:rPr>
              <a:t> Intel® 64 and IA-32 Architectures Manual </a:t>
            </a:r>
            <a:r>
              <a:rPr lang="en-US" altLang="zh-CN" sz="1400" dirty="0">
                <a:solidFill>
                  <a:schemeClr val="bg1"/>
                </a:solidFill>
              </a:rPr>
              <a:t>(</a:t>
            </a:r>
            <a:r>
              <a:rPr lang="en-GB" altLang="zh-CN" sz="1400" dirty="0">
                <a:solidFill>
                  <a:schemeClr val="bg1"/>
                </a:solidFill>
              </a:rPr>
              <a:t>Volume </a:t>
            </a:r>
            <a:r>
              <a:rPr lang="en-GB" altLang="zh-CN" sz="1400" dirty="0" err="1">
                <a:solidFill>
                  <a:schemeClr val="bg1"/>
                </a:solidFill>
              </a:rPr>
              <a:t>3A</a:t>
            </a:r>
            <a:r>
              <a:rPr lang="en-US" altLang="zh-CN" sz="1400" dirty="0">
                <a:solidFill>
                  <a:schemeClr val="bg1"/>
                </a:solidFill>
              </a:rPr>
              <a:t>), Chapter 2.2, Figure 2-3</a:t>
            </a:r>
            <a:endParaRPr lang="zh-CN" altLang="en-US" sz="1400" dirty="0">
              <a:solidFill>
                <a:schemeClr val="bg1"/>
              </a:solidFill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274EEB20-2265-4D17-84E6-794AB2C817A5}"/>
              </a:ext>
            </a:extLst>
          </p:cNvPr>
          <p:cNvSpPr txBox="1"/>
          <p:nvPr/>
        </p:nvSpPr>
        <p:spPr>
          <a:xfrm>
            <a:off x="6697784" y="851878"/>
            <a:ext cx="4986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这是一幅关于各个</a:t>
            </a:r>
            <a:r>
              <a:rPr lang="en-US" altLang="zh-CN" dirty="0">
                <a:solidFill>
                  <a:schemeClr val="bg1"/>
                </a:solidFill>
              </a:rPr>
              <a:t>CPU</a:t>
            </a:r>
            <a:r>
              <a:rPr lang="zh-CN" altLang="en-US" dirty="0">
                <a:solidFill>
                  <a:schemeClr val="bg1"/>
                </a:solidFill>
              </a:rPr>
              <a:t>模式之间的状态转移图。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包括了我们之前提到的五大模式。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2D3D5FA1-D0F7-478A-A5E6-72A18FE08706}"/>
              </a:ext>
            </a:extLst>
          </p:cNvPr>
          <p:cNvSpPr txBox="1"/>
          <p:nvPr/>
        </p:nvSpPr>
        <p:spPr>
          <a:xfrm>
            <a:off x="6697784" y="1685500"/>
            <a:ext cx="4986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在这里我们重点关注实地址模式（</a:t>
            </a:r>
            <a:r>
              <a:rPr lang="en-US" altLang="zh-CN" dirty="0">
                <a:solidFill>
                  <a:schemeClr val="bg1"/>
                </a:solidFill>
              </a:rPr>
              <a:t>Real-Address Mode</a:t>
            </a:r>
            <a:r>
              <a:rPr lang="zh-CN" altLang="en-US" dirty="0">
                <a:solidFill>
                  <a:schemeClr val="bg1"/>
                </a:solidFill>
              </a:rPr>
              <a:t>）到保护模式（</a:t>
            </a:r>
            <a:r>
              <a:rPr lang="en-US" altLang="zh-CN" dirty="0">
                <a:solidFill>
                  <a:schemeClr val="bg1"/>
                </a:solidFill>
              </a:rPr>
              <a:t>Protected Mode</a:t>
            </a:r>
            <a:r>
              <a:rPr lang="zh-CN" altLang="en-US" dirty="0">
                <a:solidFill>
                  <a:schemeClr val="bg1"/>
                </a:solidFill>
              </a:rPr>
              <a:t>）的转换。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9CDE24C7-D526-4AAC-956D-A4CA3B7CA44C}"/>
              </a:ext>
            </a:extLst>
          </p:cNvPr>
          <p:cNvSpPr txBox="1"/>
          <p:nvPr/>
        </p:nvSpPr>
        <p:spPr>
          <a:xfrm>
            <a:off x="6697784" y="2635070"/>
            <a:ext cx="4986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我们发现，只需要简单的将</a:t>
            </a:r>
            <a:r>
              <a:rPr lang="en-US" altLang="zh-CN" dirty="0" err="1">
                <a:solidFill>
                  <a:schemeClr val="bg1"/>
                </a:solidFill>
              </a:rPr>
              <a:t>CR0</a:t>
            </a:r>
            <a:r>
              <a:rPr lang="zh-CN" altLang="en-US" dirty="0">
                <a:solidFill>
                  <a:schemeClr val="bg1"/>
                </a:solidFill>
              </a:rPr>
              <a:t>寄存器中的</a:t>
            </a:r>
            <a:r>
              <a:rPr lang="en-US" altLang="zh-CN" dirty="0">
                <a:solidFill>
                  <a:schemeClr val="bg1"/>
                </a:solidFill>
              </a:rPr>
              <a:t>PE</a:t>
            </a:r>
            <a:r>
              <a:rPr lang="zh-CN" altLang="en-US" dirty="0">
                <a:solidFill>
                  <a:schemeClr val="bg1"/>
                </a:solidFill>
              </a:rPr>
              <a:t>标志位设置拉高，便可以进入保护模式。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A1891665-2958-4936-B498-BFD5D60FEA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7784" y="3584640"/>
            <a:ext cx="5106389" cy="995175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5265CA2F-09BF-457E-9E79-BC9B314ACCE3}"/>
              </a:ext>
            </a:extLst>
          </p:cNvPr>
          <p:cNvSpPr txBox="1"/>
          <p:nvPr/>
        </p:nvSpPr>
        <p:spPr>
          <a:xfrm>
            <a:off x="6697784" y="4915877"/>
            <a:ext cx="51659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从图中可以看出来，</a:t>
            </a:r>
            <a:r>
              <a:rPr lang="en-US" altLang="zh-CN" dirty="0">
                <a:solidFill>
                  <a:schemeClr val="bg1"/>
                </a:solidFill>
              </a:rPr>
              <a:t>PE</a:t>
            </a:r>
            <a:r>
              <a:rPr lang="zh-CN" altLang="en-US" dirty="0">
                <a:solidFill>
                  <a:schemeClr val="bg1"/>
                </a:solidFill>
              </a:rPr>
              <a:t>在第一位。所以我们只需要将</a:t>
            </a:r>
            <a:r>
              <a:rPr lang="en-US" altLang="zh-CN" dirty="0" err="1">
                <a:solidFill>
                  <a:schemeClr val="bg1"/>
                </a:solidFill>
              </a:rPr>
              <a:t>CR0</a:t>
            </a:r>
            <a:r>
              <a:rPr lang="zh-CN" altLang="en-US" dirty="0">
                <a:solidFill>
                  <a:schemeClr val="bg1"/>
                </a:solidFill>
              </a:rPr>
              <a:t>的东西和</a:t>
            </a:r>
            <a:r>
              <a:rPr lang="en-US" altLang="zh-CN" dirty="0" err="1">
                <a:solidFill>
                  <a:schemeClr val="bg1"/>
                </a:solidFill>
              </a:rPr>
              <a:t>0x00000001</a:t>
            </a:r>
            <a:r>
              <a:rPr lang="zh-CN" altLang="en-US" dirty="0">
                <a:solidFill>
                  <a:schemeClr val="bg1"/>
                </a:solidFill>
              </a:rPr>
              <a:t>进行与运算，然后把结果写回</a:t>
            </a:r>
            <a:r>
              <a:rPr lang="en-US" altLang="zh-CN" dirty="0" err="1">
                <a:solidFill>
                  <a:schemeClr val="bg1"/>
                </a:solidFill>
              </a:rPr>
              <a:t>CR0</a:t>
            </a:r>
            <a:r>
              <a:rPr lang="zh-CN" altLang="en-US" dirty="0">
                <a:solidFill>
                  <a:schemeClr val="bg1"/>
                </a:solidFill>
              </a:rPr>
              <a:t>。（是的，</a:t>
            </a:r>
            <a:r>
              <a:rPr lang="en-US" altLang="zh-CN" dirty="0" err="1">
                <a:solidFill>
                  <a:schemeClr val="bg1"/>
                </a:solidFill>
              </a:rPr>
              <a:t>CR0</a:t>
            </a:r>
            <a:r>
              <a:rPr lang="zh-CN" altLang="en-US" dirty="0">
                <a:solidFill>
                  <a:schemeClr val="bg1"/>
                </a:solidFill>
              </a:rPr>
              <a:t>是可以被我们用</a:t>
            </a:r>
            <a:r>
              <a:rPr lang="en-US" altLang="zh-CN" dirty="0">
                <a:solidFill>
                  <a:schemeClr val="bg1"/>
                </a:solidFill>
              </a:rPr>
              <a:t>MOV</a:t>
            </a:r>
            <a:r>
              <a:rPr lang="zh-CN" altLang="en-US" dirty="0">
                <a:solidFill>
                  <a:schemeClr val="bg1"/>
                </a:solidFill>
              </a:rPr>
              <a:t>指令操作的！）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FACEE90E-AC4F-4983-B119-7E83D8606F20}"/>
              </a:ext>
            </a:extLst>
          </p:cNvPr>
          <p:cNvSpPr txBox="1"/>
          <p:nvPr/>
        </p:nvSpPr>
        <p:spPr>
          <a:xfrm>
            <a:off x="3192398" y="5487376"/>
            <a:ext cx="1941056" cy="92333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chemeClr val="accent1">
                    <a:lumMod val="40000"/>
                    <a:lumOff val="60000"/>
                  </a:schemeClr>
                </a:solidFill>
                <a:latin typeface="Cascadia Code" panose="00000509000000000000" pitchFamily="49" charset="0"/>
              </a:rPr>
              <a:t>mov</a:t>
            </a:r>
            <a:r>
              <a:rPr lang="zh-CN" altLang="en-US" dirty="0">
                <a:solidFill>
                  <a:schemeClr val="bg1"/>
                </a:solidFill>
                <a:latin typeface="Cascadia Code" panose="00000509000000000000" pitchFamily="49" charset="0"/>
              </a:rPr>
              <a:t> </a:t>
            </a:r>
            <a:r>
              <a:rPr lang="zh-CN" altLang="en-US" dirty="0">
                <a:solidFill>
                  <a:schemeClr val="accent4">
                    <a:lumMod val="40000"/>
                    <a:lumOff val="60000"/>
                  </a:schemeClr>
                </a:solidFill>
                <a:latin typeface="Cascadia Code" panose="00000509000000000000" pitchFamily="49" charset="0"/>
              </a:rPr>
              <a:t>eax</a:t>
            </a:r>
            <a:r>
              <a:rPr lang="zh-CN" altLang="en-US" dirty="0">
                <a:solidFill>
                  <a:schemeClr val="bg1"/>
                </a:solidFill>
                <a:latin typeface="Cascadia Code" panose="00000509000000000000" pitchFamily="49" charset="0"/>
              </a:rPr>
              <a:t>, </a:t>
            </a:r>
            <a:r>
              <a:rPr lang="zh-CN" altLang="en-US" dirty="0">
                <a:solidFill>
                  <a:schemeClr val="accent4">
                    <a:lumMod val="40000"/>
                    <a:lumOff val="60000"/>
                  </a:schemeClr>
                </a:solidFill>
                <a:latin typeface="Cascadia Code" panose="00000509000000000000" pitchFamily="49" charset="0"/>
              </a:rPr>
              <a:t>cr0</a:t>
            </a:r>
          </a:p>
          <a:p>
            <a:r>
              <a:rPr lang="zh-CN" altLang="en-US" dirty="0">
                <a:solidFill>
                  <a:schemeClr val="accent1">
                    <a:lumMod val="40000"/>
                    <a:lumOff val="60000"/>
                  </a:schemeClr>
                </a:solidFill>
                <a:latin typeface="Cascadia Code" panose="00000509000000000000" pitchFamily="49" charset="0"/>
              </a:rPr>
              <a:t>or</a:t>
            </a:r>
            <a:r>
              <a:rPr lang="zh-CN" altLang="en-US" dirty="0">
                <a:solidFill>
                  <a:schemeClr val="bg1"/>
                </a:solidFill>
                <a:latin typeface="Cascadia Code" panose="00000509000000000000" pitchFamily="49" charset="0"/>
              </a:rPr>
              <a:t>  </a:t>
            </a:r>
            <a:r>
              <a:rPr lang="zh-CN" altLang="en-US" dirty="0">
                <a:solidFill>
                  <a:schemeClr val="accent4">
                    <a:lumMod val="40000"/>
                    <a:lumOff val="60000"/>
                  </a:schemeClr>
                </a:solidFill>
                <a:latin typeface="Cascadia Code" panose="00000509000000000000" pitchFamily="49" charset="0"/>
              </a:rPr>
              <a:t>eax</a:t>
            </a:r>
            <a:r>
              <a:rPr lang="zh-CN" altLang="en-US" dirty="0">
                <a:solidFill>
                  <a:schemeClr val="bg1"/>
                </a:solidFill>
                <a:latin typeface="Cascadia Code" panose="00000509000000000000" pitchFamily="49" charset="0"/>
              </a:rPr>
              <a:t>, </a:t>
            </a:r>
            <a:r>
              <a:rPr lang="zh-CN" altLang="en-US" dirty="0">
                <a:solidFill>
                  <a:schemeClr val="accent6">
                    <a:lumMod val="60000"/>
                    <a:lumOff val="40000"/>
                  </a:schemeClr>
                </a:solidFill>
                <a:latin typeface="Cascadia Code" panose="00000509000000000000" pitchFamily="49" charset="0"/>
              </a:rPr>
              <a:t>1</a:t>
            </a:r>
          </a:p>
          <a:p>
            <a:r>
              <a:rPr lang="zh-CN" altLang="en-US" dirty="0">
                <a:solidFill>
                  <a:schemeClr val="accent1">
                    <a:lumMod val="40000"/>
                    <a:lumOff val="60000"/>
                  </a:schemeClr>
                </a:solidFill>
                <a:latin typeface="Cascadia Code" panose="00000509000000000000" pitchFamily="49" charset="0"/>
              </a:rPr>
              <a:t>mov</a:t>
            </a:r>
            <a:r>
              <a:rPr lang="zh-CN" altLang="en-US" dirty="0">
                <a:solidFill>
                  <a:schemeClr val="bg1"/>
                </a:solidFill>
                <a:latin typeface="Cascadia Code" panose="00000509000000000000" pitchFamily="49" charset="0"/>
              </a:rPr>
              <a:t> </a:t>
            </a:r>
            <a:r>
              <a:rPr lang="zh-CN" altLang="en-US" dirty="0">
                <a:solidFill>
                  <a:schemeClr val="accent4">
                    <a:lumMod val="40000"/>
                    <a:lumOff val="60000"/>
                  </a:schemeClr>
                </a:solidFill>
                <a:latin typeface="Cascadia Code" panose="00000509000000000000" pitchFamily="49" charset="0"/>
              </a:rPr>
              <a:t>cr0</a:t>
            </a:r>
            <a:r>
              <a:rPr lang="zh-CN" altLang="en-US" dirty="0">
                <a:solidFill>
                  <a:schemeClr val="bg1"/>
                </a:solidFill>
                <a:latin typeface="Cascadia Code" panose="00000509000000000000" pitchFamily="49" charset="0"/>
              </a:rPr>
              <a:t>, </a:t>
            </a:r>
            <a:r>
              <a:rPr lang="zh-CN" altLang="en-US" dirty="0">
                <a:solidFill>
                  <a:schemeClr val="accent4">
                    <a:lumMod val="40000"/>
                    <a:lumOff val="60000"/>
                  </a:schemeClr>
                </a:solidFill>
                <a:latin typeface="Cascadia Code" panose="00000509000000000000" pitchFamily="49" charset="0"/>
              </a:rPr>
              <a:t>eax</a:t>
            </a:r>
          </a:p>
        </p:txBody>
      </p: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55BD6040-1814-4EA8-84A4-ED21053C80A7}"/>
              </a:ext>
            </a:extLst>
          </p:cNvPr>
          <p:cNvCxnSpPr/>
          <p:nvPr/>
        </p:nvCxnSpPr>
        <p:spPr>
          <a:xfrm flipH="1">
            <a:off x="5245272" y="5708895"/>
            <a:ext cx="1340693" cy="240146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9086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3" grpId="0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A1A6240-7043-4245-AB2C-CBA433116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3032" y="18256"/>
            <a:ext cx="6312568" cy="833622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进入保护模式 </a:t>
            </a:r>
            <a:r>
              <a:rPr lang="en-US" altLang="zh-CN" dirty="0">
                <a:solidFill>
                  <a:schemeClr val="bg1"/>
                </a:solidFill>
              </a:rPr>
              <a:t>- 2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22A190AD-AC31-449B-9364-6C2071B04D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7695" y="851878"/>
            <a:ext cx="8656073" cy="5938148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CB8D6F87-29A1-4C86-8648-DF1CA5BEBA3E}"/>
              </a:ext>
            </a:extLst>
          </p:cNvPr>
          <p:cNvSpPr txBox="1"/>
          <p:nvPr/>
        </p:nvSpPr>
        <p:spPr>
          <a:xfrm>
            <a:off x="88232" y="1034716"/>
            <a:ext cx="3216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并没有那么简单！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C8719607-8C97-4EDB-AC4E-381740C01819}"/>
              </a:ext>
            </a:extLst>
          </p:cNvPr>
          <p:cNvSpPr txBox="1"/>
          <p:nvPr/>
        </p:nvSpPr>
        <p:spPr>
          <a:xfrm>
            <a:off x="88232" y="1674172"/>
            <a:ext cx="32164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事实上，</a:t>
            </a:r>
            <a:r>
              <a:rPr lang="en-US" altLang="zh-CN" dirty="0">
                <a:solidFill>
                  <a:schemeClr val="bg1"/>
                </a:solidFill>
              </a:rPr>
              <a:t>Intel</a:t>
            </a:r>
            <a:r>
              <a:rPr lang="zh-CN" altLang="en-US" dirty="0">
                <a:solidFill>
                  <a:schemeClr val="bg1"/>
                </a:solidFill>
              </a:rPr>
              <a:t>给出了十分详细的步骤。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D3CF5A5C-F2C4-491C-9E88-C5071EC89718}"/>
              </a:ext>
            </a:extLst>
          </p:cNvPr>
          <p:cNvSpPr txBox="1"/>
          <p:nvPr/>
        </p:nvSpPr>
        <p:spPr>
          <a:xfrm>
            <a:off x="0" y="5660907"/>
            <a:ext cx="34476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步骤来自：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GB" altLang="zh-CN" sz="1800" dirty="0">
                <a:solidFill>
                  <a:schemeClr val="bg1"/>
                </a:solidFill>
              </a:rPr>
              <a:t>Intel® 64 and IA-32 Architectures Manual </a:t>
            </a:r>
            <a:r>
              <a:rPr lang="en-US" altLang="zh-CN" sz="1800" dirty="0">
                <a:solidFill>
                  <a:schemeClr val="bg1"/>
                </a:solidFill>
              </a:rPr>
              <a:t>(</a:t>
            </a:r>
            <a:r>
              <a:rPr lang="en-GB" altLang="zh-CN" sz="1800" dirty="0">
                <a:solidFill>
                  <a:schemeClr val="bg1"/>
                </a:solidFill>
              </a:rPr>
              <a:t>Volume </a:t>
            </a:r>
            <a:r>
              <a:rPr lang="en-GB" altLang="zh-CN" sz="1800" dirty="0" err="1">
                <a:solidFill>
                  <a:schemeClr val="bg1"/>
                </a:solidFill>
              </a:rPr>
              <a:t>3A</a:t>
            </a:r>
            <a:r>
              <a:rPr lang="en-US" altLang="zh-CN" sz="1800" dirty="0">
                <a:solidFill>
                  <a:schemeClr val="bg1"/>
                </a:solidFill>
              </a:rPr>
              <a:t>), Chapter 9.9.1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B3B07915-6738-4EA9-BF05-2984145A2750}"/>
              </a:ext>
            </a:extLst>
          </p:cNvPr>
          <p:cNvSpPr/>
          <p:nvPr/>
        </p:nvSpPr>
        <p:spPr>
          <a:xfrm>
            <a:off x="3537284" y="1732547"/>
            <a:ext cx="8438148" cy="6978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DD869E4E-6D62-4FF0-A658-94F3802427AA}"/>
              </a:ext>
            </a:extLst>
          </p:cNvPr>
          <p:cNvSpPr txBox="1"/>
          <p:nvPr/>
        </p:nvSpPr>
        <p:spPr>
          <a:xfrm>
            <a:off x="251984" y="2706708"/>
            <a:ext cx="3509889" cy="1754326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注意！在第</a:t>
            </a:r>
            <a:r>
              <a:rPr lang="en-US" altLang="zh-CN" dirty="0">
                <a:solidFill>
                  <a:schemeClr val="bg1"/>
                </a:solidFill>
              </a:rPr>
              <a:t>4</a:t>
            </a:r>
            <a:r>
              <a:rPr lang="zh-CN" altLang="en-US" dirty="0">
                <a:solidFill>
                  <a:schemeClr val="bg1"/>
                </a:solidFill>
              </a:rPr>
              <a:t>步，前面使用了</a:t>
            </a:r>
            <a:r>
              <a:rPr lang="en-US" altLang="zh-CN" b="1" dirty="0">
                <a:solidFill>
                  <a:schemeClr val="bg1"/>
                </a:solidFill>
              </a:rPr>
              <a:t>Immediately</a:t>
            </a:r>
            <a:r>
              <a:rPr lang="zh-CN" altLang="en-US" dirty="0">
                <a:solidFill>
                  <a:schemeClr val="bg1"/>
                </a:solidFill>
              </a:rPr>
              <a:t>，这就意味着</a:t>
            </a:r>
            <a:r>
              <a:rPr lang="en-US" altLang="zh-CN" dirty="0">
                <a:solidFill>
                  <a:schemeClr val="bg1"/>
                </a:solidFill>
              </a:rPr>
              <a:t>MOV </a:t>
            </a:r>
            <a:r>
              <a:rPr lang="en-US" altLang="zh-CN" dirty="0" err="1">
                <a:solidFill>
                  <a:schemeClr val="bg1"/>
                </a:solidFill>
              </a:rPr>
              <a:t>CR0</a:t>
            </a:r>
            <a:r>
              <a:rPr lang="en-US" altLang="zh-CN" dirty="0">
                <a:solidFill>
                  <a:schemeClr val="bg1"/>
                </a:solidFill>
              </a:rPr>
              <a:t> </a:t>
            </a:r>
            <a:r>
              <a:rPr lang="zh-CN" altLang="en-US" dirty="0">
                <a:solidFill>
                  <a:schemeClr val="bg1"/>
                </a:solidFill>
              </a:rPr>
              <a:t>和第四步的语句之间不能有任何的其他的语句！（事实上，在</a:t>
            </a:r>
            <a:r>
              <a:rPr lang="en-US" altLang="zh-CN" b="1" u="sng" dirty="0">
                <a:solidFill>
                  <a:schemeClr val="bg1"/>
                </a:solidFill>
              </a:rPr>
              <a:t>Intel</a:t>
            </a:r>
            <a:r>
              <a:rPr lang="zh-CN" altLang="en-US" b="1" u="sng" dirty="0">
                <a:solidFill>
                  <a:schemeClr val="bg1"/>
                </a:solidFill>
              </a:rPr>
              <a:t>提供的手册中明确告诉我们，否则会出现一些随机错误</a:t>
            </a:r>
            <a:r>
              <a:rPr lang="zh-CN" altLang="en-US" dirty="0">
                <a:solidFill>
                  <a:schemeClr val="bg1"/>
                </a:solidFill>
              </a:rPr>
              <a:t>）</a:t>
            </a:r>
          </a:p>
        </p:txBody>
      </p:sp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5857894B-C570-41B5-A6DF-6505FA7A02ED}"/>
              </a:ext>
            </a:extLst>
          </p:cNvPr>
          <p:cNvCxnSpPr>
            <a:cxnSpLocks/>
          </p:cNvCxnSpPr>
          <p:nvPr/>
        </p:nvCxnSpPr>
        <p:spPr>
          <a:xfrm flipH="1">
            <a:off x="2767263" y="1977275"/>
            <a:ext cx="770022" cy="66875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图片 21">
            <a:extLst>
              <a:ext uri="{FF2B5EF4-FFF2-40B4-BE49-F238E27FC236}">
                <a16:creationId xmlns:a16="http://schemas.microsoft.com/office/drawing/2014/main" id="{FA90E2D5-EEE9-43C6-A87F-62EF142F85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1219" y="5443165"/>
            <a:ext cx="8667750" cy="314325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cxnSp>
        <p:nvCxnSpPr>
          <p:cNvPr id="23" name="直接箭头连接符 22">
            <a:extLst>
              <a:ext uri="{FF2B5EF4-FFF2-40B4-BE49-F238E27FC236}">
                <a16:creationId xmlns:a16="http://schemas.microsoft.com/office/drawing/2014/main" id="{8AF3699E-4AFC-4C4D-A260-D214D7CD3D36}"/>
              </a:ext>
            </a:extLst>
          </p:cNvPr>
          <p:cNvCxnSpPr>
            <a:cxnSpLocks/>
          </p:cNvCxnSpPr>
          <p:nvPr/>
        </p:nvCxnSpPr>
        <p:spPr>
          <a:xfrm>
            <a:off x="2879558" y="4461034"/>
            <a:ext cx="425116" cy="88563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0506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4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7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5" grpId="0"/>
      <p:bldP spid="16" grpId="0" animBg="1"/>
      <p:bldP spid="16" grpId="1" animBg="1"/>
      <p:bldP spid="17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919</Words>
  <Application>Microsoft Office PowerPoint</Application>
  <PresentationFormat>宽屏</PresentationFormat>
  <Paragraphs>90</Paragraphs>
  <Slides>7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4" baseType="lpstr">
      <vt:lpstr>等线</vt:lpstr>
      <vt:lpstr>等线 Light</vt:lpstr>
      <vt:lpstr>Arial</vt:lpstr>
      <vt:lpstr>Cambria Math</vt:lpstr>
      <vt:lpstr>Cascadia Code</vt:lpstr>
      <vt:lpstr>OCR A Std</vt:lpstr>
      <vt:lpstr>Office 主题​​</vt:lpstr>
      <vt:lpstr>保护模式</vt:lpstr>
      <vt:lpstr>什么是保护模式</vt:lpstr>
      <vt:lpstr>保护模式下的寄存器</vt:lpstr>
      <vt:lpstr>保护模式如何“保护”？</vt:lpstr>
      <vt:lpstr>绘制一幅我们自己的内存地图</vt:lpstr>
      <vt:lpstr>进入保护模式 - 1</vt:lpstr>
      <vt:lpstr>进入保护模式 - 2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保护模式</dc:title>
  <dc:creator>Ou, Zelong</dc:creator>
  <cp:lastModifiedBy>Ou, Zelong</cp:lastModifiedBy>
  <cp:revision>25</cp:revision>
  <dcterms:created xsi:type="dcterms:W3CDTF">2020-09-30T02:19:12Z</dcterms:created>
  <dcterms:modified xsi:type="dcterms:W3CDTF">2020-10-01T03:55:56Z</dcterms:modified>
</cp:coreProperties>
</file>