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0" r:id="rId4"/>
    <p:sldId id="263" r:id="rId5"/>
    <p:sldId id="258" r:id="rId6"/>
    <p:sldId id="262" r:id="rId7"/>
    <p:sldId id="259" r:id="rId8"/>
    <p:sldId id="261" r:id="rId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E240AA-B5C9-48F2-9E8E-DE7F15D0D8AE}" type="datetimeFigureOut">
              <a:rPr lang="zh-CN" altLang="en-US" smtClean="0"/>
              <a:t>2017/1/14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72AD7D-369E-4CC6-B646-DC4557B605FE}" type="slidenum">
              <a:rPr lang="zh-CN" altLang="en-US" smtClean="0"/>
              <a:t>‹#›</a:t>
            </a:fld>
            <a:endParaRPr lang="zh-CN" altLang="en-US"/>
          </a:p>
        </p:txBody>
      </p:sp>
    </p:spTree>
    <p:extLst>
      <p:ext uri="{BB962C8B-B14F-4D97-AF65-F5344CB8AC3E}">
        <p14:creationId xmlns:p14="http://schemas.microsoft.com/office/powerpoint/2010/main" val="2104913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B72AD7D-369E-4CC6-B646-DC4557B605FE}" type="slidenum">
              <a:rPr lang="zh-CN" altLang="en-US" smtClean="0"/>
              <a:t>4</a:t>
            </a:fld>
            <a:endParaRPr lang="zh-CN" altLang="en-US"/>
          </a:p>
        </p:txBody>
      </p:sp>
    </p:spTree>
    <p:extLst>
      <p:ext uri="{BB962C8B-B14F-4D97-AF65-F5344CB8AC3E}">
        <p14:creationId xmlns:p14="http://schemas.microsoft.com/office/powerpoint/2010/main" val="86515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1251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1660410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3213081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523657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1860097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1900378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3090083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267120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767998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152084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E11285E5-CD4B-46C0-B6CF-453EE300340E}" type="datetimeFigureOut">
              <a:rPr lang="zh-CN" altLang="en-US" smtClean="0"/>
              <a:t>2017/1/14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1305741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1285E5-CD4B-46C0-B6CF-453EE300340E}" type="datetimeFigureOut">
              <a:rPr lang="zh-CN" altLang="en-US" smtClean="0"/>
              <a:t>2017/1/14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D64EA8-C879-4017-9E20-747B52D4D9A2}" type="slidenum">
              <a:rPr lang="zh-CN" altLang="en-US" smtClean="0"/>
              <a:t>‹#›</a:t>
            </a:fld>
            <a:endParaRPr lang="zh-CN" altLang="en-US"/>
          </a:p>
        </p:txBody>
      </p:sp>
    </p:spTree>
    <p:extLst>
      <p:ext uri="{BB962C8B-B14F-4D97-AF65-F5344CB8AC3E}">
        <p14:creationId xmlns:p14="http://schemas.microsoft.com/office/powerpoint/2010/main" val="3792434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文本框 3"/>
          <p:cNvSpPr txBox="1"/>
          <p:nvPr/>
        </p:nvSpPr>
        <p:spPr>
          <a:xfrm>
            <a:off x="10049164" y="6150114"/>
            <a:ext cx="2142836" cy="707886"/>
          </a:xfrm>
          <a:prstGeom prst="rect">
            <a:avLst/>
          </a:prstGeom>
          <a:noFill/>
        </p:spPr>
        <p:txBody>
          <a:bodyPr wrap="square" rtlCol="0">
            <a:spAutoFit/>
          </a:bodyPr>
          <a:lstStyle/>
          <a:p>
            <a:r>
              <a:rPr lang="en-US" altLang="zh-CN" sz="4000" dirty="0">
                <a:solidFill>
                  <a:schemeClr val="bg1"/>
                </a:solidFill>
                <a:latin typeface="OCR A Std" panose="020F0609000104060307" pitchFamily="49" charset="0"/>
              </a:rPr>
              <a:t>EP.1</a:t>
            </a:r>
            <a:endParaRPr lang="zh-CN" altLang="en-US" sz="4000" dirty="0">
              <a:solidFill>
                <a:schemeClr val="bg1"/>
              </a:solidFill>
              <a:latin typeface="OCR A Std" panose="020F0609000104060307" pitchFamily="49" charset="0"/>
            </a:endParaRPr>
          </a:p>
        </p:txBody>
      </p:sp>
      <p:sp>
        <p:nvSpPr>
          <p:cNvPr id="5" name="文本框 4"/>
          <p:cNvSpPr txBox="1"/>
          <p:nvPr/>
        </p:nvSpPr>
        <p:spPr>
          <a:xfrm>
            <a:off x="9005455" y="5190837"/>
            <a:ext cx="3186545" cy="584775"/>
          </a:xfrm>
          <a:prstGeom prst="rect">
            <a:avLst/>
          </a:prstGeom>
          <a:noFill/>
        </p:spPr>
        <p:txBody>
          <a:bodyPr wrap="square" rtlCol="0">
            <a:spAutoFit/>
          </a:bodyPr>
          <a:lstStyle/>
          <a:p>
            <a:r>
              <a:rPr lang="zh-CN" altLang="en-US" sz="3200" dirty="0">
                <a:solidFill>
                  <a:schemeClr val="bg1"/>
                </a:solidFill>
              </a:rPr>
              <a:t>计算机基本架构</a:t>
            </a:r>
          </a:p>
        </p:txBody>
      </p:sp>
    </p:spTree>
    <p:extLst>
      <p:ext uri="{BB962C8B-B14F-4D97-AF65-F5344CB8AC3E}">
        <p14:creationId xmlns:p14="http://schemas.microsoft.com/office/powerpoint/2010/main" val="239302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10515600" cy="1325563"/>
          </a:xfrm>
          <a:noFill/>
        </p:spPr>
        <p:txBody>
          <a:bodyPr>
            <a:normAutofit/>
          </a:bodyPr>
          <a:lstStyle/>
          <a:p>
            <a:r>
              <a:rPr lang="zh-CN" altLang="en-US" dirty="0"/>
              <a:t>冯诺依曼架构 </a:t>
            </a:r>
            <a:br>
              <a:rPr lang="en-US" altLang="zh-CN" dirty="0"/>
            </a:br>
            <a:r>
              <a:rPr lang="en-US" altLang="zh-CN" sz="1800" dirty="0"/>
              <a:t>Von Neumann architecture</a:t>
            </a:r>
            <a:endParaRPr lang="zh-CN" altLang="en-US" sz="1800" dirty="0"/>
          </a:p>
        </p:txBody>
      </p:sp>
      <p:sp>
        <p:nvSpPr>
          <p:cNvPr id="3" name="内容占位符 2"/>
          <p:cNvSpPr>
            <a:spLocks noGrp="1"/>
          </p:cNvSpPr>
          <p:nvPr>
            <p:ph idx="1"/>
          </p:nvPr>
        </p:nvSpPr>
        <p:spPr>
          <a:xfrm>
            <a:off x="0" y="1325563"/>
            <a:ext cx="7601527" cy="4351338"/>
          </a:xfrm>
        </p:spPr>
        <p:txBody>
          <a:bodyPr/>
          <a:lstStyle/>
          <a:p>
            <a:r>
              <a:rPr lang="zh-CN" altLang="en-US" dirty="0"/>
              <a:t>冯诺依曼架构是现代计算机所采用的主要架构</a:t>
            </a:r>
            <a:endParaRPr lang="en-US" altLang="zh-CN" dirty="0"/>
          </a:p>
          <a:p>
            <a:endParaRPr lang="en-US" altLang="zh-CN" dirty="0"/>
          </a:p>
          <a:p>
            <a:r>
              <a:rPr lang="zh-CN" altLang="en-US" dirty="0"/>
              <a:t>是一种将程序指令存储器和数据存储器合并在一起的电脑设计概念结构。</a:t>
            </a:r>
            <a:endParaRPr lang="en-US" altLang="zh-CN" dirty="0"/>
          </a:p>
          <a:p>
            <a:endParaRPr lang="en-US" altLang="zh-CN" dirty="0"/>
          </a:p>
          <a:p>
            <a:r>
              <a:rPr lang="zh-CN" altLang="en-US" dirty="0"/>
              <a:t>该架构将计算机分为</a:t>
            </a:r>
            <a:r>
              <a:rPr lang="en-US" altLang="zh-CN" dirty="0"/>
              <a:t>5</a:t>
            </a:r>
            <a:r>
              <a:rPr lang="zh-CN" altLang="en-US" dirty="0"/>
              <a:t>大部件：</a:t>
            </a:r>
            <a:r>
              <a:rPr lang="zh-CN" altLang="en-US" dirty="0">
                <a:solidFill>
                  <a:schemeClr val="accent1">
                    <a:lumMod val="75000"/>
                  </a:schemeClr>
                </a:solidFill>
              </a:rPr>
              <a:t>内存</a:t>
            </a:r>
            <a:r>
              <a:rPr lang="zh-CN" altLang="en-US" dirty="0"/>
              <a:t>，输入设备，输出设备，</a:t>
            </a:r>
            <a:r>
              <a:rPr lang="zh-CN" altLang="en-US" dirty="0">
                <a:solidFill>
                  <a:schemeClr val="accent1">
                    <a:lumMod val="75000"/>
                  </a:schemeClr>
                </a:solidFill>
              </a:rPr>
              <a:t>中央处理器</a:t>
            </a:r>
            <a:r>
              <a:rPr lang="zh-CN" altLang="en-US" dirty="0"/>
              <a:t>，控制单元。</a:t>
            </a: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0950" y="1325563"/>
            <a:ext cx="4402673" cy="2984801"/>
          </a:xfrm>
          <a:prstGeom prst="rect">
            <a:avLst/>
          </a:prstGeom>
        </p:spPr>
      </p:pic>
      <p:sp>
        <p:nvSpPr>
          <p:cNvPr id="5" name="文本框 4"/>
          <p:cNvSpPr txBox="1"/>
          <p:nvPr/>
        </p:nvSpPr>
        <p:spPr>
          <a:xfrm>
            <a:off x="7720950" y="4470400"/>
            <a:ext cx="4402673" cy="1661993"/>
          </a:xfrm>
          <a:prstGeom prst="rect">
            <a:avLst/>
          </a:prstGeom>
          <a:noFill/>
        </p:spPr>
        <p:txBody>
          <a:bodyPr wrap="square" rtlCol="0">
            <a:spAutoFit/>
          </a:bodyPr>
          <a:lstStyle/>
          <a:p>
            <a:r>
              <a:rPr lang="zh-CN" altLang="en-US" dirty="0"/>
              <a:t>注释：</a:t>
            </a:r>
            <a:endParaRPr lang="en-US" altLang="zh-CN" dirty="0"/>
          </a:p>
          <a:p>
            <a:r>
              <a:rPr lang="en-US" altLang="zh-CN" sz="1400" dirty="0"/>
              <a:t>MAR</a:t>
            </a:r>
            <a:r>
              <a:rPr lang="zh-CN" altLang="en-US" sz="1400" dirty="0"/>
              <a:t>：内存地址寄存器</a:t>
            </a:r>
            <a:r>
              <a:rPr lang="en-US" altLang="zh-CN" sz="1400" dirty="0"/>
              <a:t>(Memory Address Register)</a:t>
            </a:r>
          </a:p>
          <a:p>
            <a:r>
              <a:rPr lang="en-US" altLang="zh-CN" sz="1400" dirty="0"/>
              <a:t>MDR</a:t>
            </a:r>
            <a:r>
              <a:rPr lang="zh-CN" altLang="en-US" sz="1400" dirty="0"/>
              <a:t>：内存数据寄存器</a:t>
            </a:r>
            <a:r>
              <a:rPr lang="en-US" altLang="zh-CN" sz="1400" dirty="0"/>
              <a:t>(Memory Address Register)</a:t>
            </a:r>
          </a:p>
          <a:p>
            <a:r>
              <a:rPr lang="en-US" altLang="zh-CN" sz="1400" dirty="0"/>
              <a:t>ALU</a:t>
            </a:r>
            <a:r>
              <a:rPr lang="zh-CN" altLang="en-US" sz="1400" dirty="0"/>
              <a:t>： 算数逻辑单元（</a:t>
            </a:r>
            <a:r>
              <a:rPr lang="en-US" altLang="zh-CN" sz="1400" dirty="0"/>
              <a:t> Arithmetic Logic Unit </a:t>
            </a:r>
            <a:r>
              <a:rPr lang="zh-CN" altLang="en-US" sz="1400" dirty="0"/>
              <a:t>）</a:t>
            </a:r>
            <a:endParaRPr lang="en-US" altLang="zh-CN" sz="1400" dirty="0"/>
          </a:p>
          <a:p>
            <a:r>
              <a:rPr lang="en-US" altLang="zh-CN" sz="1400" dirty="0"/>
              <a:t>TEMP</a:t>
            </a:r>
            <a:r>
              <a:rPr lang="zh-CN" altLang="en-US" sz="1400" dirty="0"/>
              <a:t>：缓存和寄存器</a:t>
            </a:r>
            <a:endParaRPr lang="en-US" altLang="zh-CN" sz="1400" dirty="0"/>
          </a:p>
          <a:p>
            <a:r>
              <a:rPr lang="en-US" altLang="zh-CN" sz="1400" dirty="0"/>
              <a:t>PC</a:t>
            </a:r>
            <a:r>
              <a:rPr lang="zh-CN" altLang="en-US" sz="1400" dirty="0"/>
              <a:t>：程序计数器（</a:t>
            </a:r>
            <a:r>
              <a:rPr lang="en-US" altLang="zh-CN" sz="1400" dirty="0"/>
              <a:t>Program Counter</a:t>
            </a:r>
            <a:r>
              <a:rPr lang="zh-CN" altLang="en-US" sz="1400" dirty="0"/>
              <a:t>）</a:t>
            </a:r>
            <a:endParaRPr lang="en-US" altLang="zh-CN" sz="1400" dirty="0"/>
          </a:p>
          <a:p>
            <a:r>
              <a:rPr lang="en-US" altLang="zh-CN" sz="1400" dirty="0"/>
              <a:t>IR</a:t>
            </a:r>
            <a:r>
              <a:rPr lang="zh-CN" altLang="en-US" sz="1400" dirty="0"/>
              <a:t>：指令寄存器（</a:t>
            </a:r>
            <a:r>
              <a:rPr lang="en-US" altLang="zh-CN" sz="1400" dirty="0"/>
              <a:t>Instruction Register</a:t>
            </a:r>
            <a:r>
              <a:rPr lang="zh-CN" altLang="en-US" sz="1400" dirty="0"/>
              <a:t>）</a:t>
            </a:r>
          </a:p>
        </p:txBody>
      </p:sp>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7200" y="1082411"/>
            <a:ext cx="8977746" cy="5049982"/>
          </a:xfrm>
          <a:prstGeom prst="rect">
            <a:avLst/>
          </a:prstGeom>
        </p:spPr>
      </p:pic>
      <p:sp>
        <p:nvSpPr>
          <p:cNvPr id="8" name="矩形 7"/>
          <p:cNvSpPr/>
          <p:nvPr/>
        </p:nvSpPr>
        <p:spPr>
          <a:xfrm>
            <a:off x="6774548" y="1967345"/>
            <a:ext cx="591127" cy="234301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4666673" y="1967345"/>
            <a:ext cx="591127" cy="234301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a:stCxn id="9" idx="0"/>
          </p:cNvCxnSpPr>
          <p:nvPr/>
        </p:nvCxnSpPr>
        <p:spPr>
          <a:xfrm flipV="1">
            <a:off x="4962237" y="662781"/>
            <a:ext cx="1253836" cy="1304564"/>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cxnSp>
        <p:nvCxnSpPr>
          <p:cNvPr id="12" name="直接连接符 11"/>
          <p:cNvCxnSpPr>
            <a:stCxn id="8" idx="0"/>
          </p:cNvCxnSpPr>
          <p:nvPr/>
        </p:nvCxnSpPr>
        <p:spPr>
          <a:xfrm flipH="1" flipV="1">
            <a:off x="6216073" y="652283"/>
            <a:ext cx="854039" cy="1315062"/>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sp>
        <p:nvSpPr>
          <p:cNvPr id="15" name="文本框 14"/>
          <p:cNvSpPr txBox="1"/>
          <p:nvPr/>
        </p:nvSpPr>
        <p:spPr>
          <a:xfrm>
            <a:off x="5472627" y="316121"/>
            <a:ext cx="1486892" cy="369332"/>
          </a:xfrm>
          <a:prstGeom prst="rect">
            <a:avLst/>
          </a:prstGeom>
          <a:noFill/>
        </p:spPr>
        <p:txBody>
          <a:bodyPr wrap="square" rtlCol="0">
            <a:spAutoFit/>
          </a:bodyPr>
          <a:lstStyle/>
          <a:p>
            <a:pPr algn="ctr"/>
            <a:r>
              <a:rPr lang="zh-CN" altLang="en-US" b="1" dirty="0">
                <a:solidFill>
                  <a:srgbClr val="FF0000"/>
                </a:solidFill>
              </a:rPr>
              <a:t>内存条</a:t>
            </a:r>
          </a:p>
        </p:txBody>
      </p:sp>
      <p:sp>
        <p:nvSpPr>
          <p:cNvPr id="16" name="矩形 15"/>
          <p:cNvSpPr/>
          <p:nvPr/>
        </p:nvSpPr>
        <p:spPr>
          <a:xfrm>
            <a:off x="3703823" y="1755691"/>
            <a:ext cx="667287" cy="2714709"/>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a:stCxn id="16" idx="2"/>
          </p:cNvCxnSpPr>
          <p:nvPr/>
        </p:nvCxnSpPr>
        <p:spPr>
          <a:xfrm flipH="1">
            <a:off x="1468582" y="4470400"/>
            <a:ext cx="2568885" cy="1754909"/>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840509" y="6221931"/>
            <a:ext cx="1440873" cy="369332"/>
          </a:xfrm>
          <a:prstGeom prst="rect">
            <a:avLst/>
          </a:prstGeom>
          <a:noFill/>
          <a:ln>
            <a:solidFill>
              <a:srgbClr val="00B0F0"/>
            </a:solidFill>
          </a:ln>
        </p:spPr>
        <p:txBody>
          <a:bodyPr wrap="square" rtlCol="0">
            <a:spAutoFit/>
          </a:bodyPr>
          <a:lstStyle/>
          <a:p>
            <a:r>
              <a:rPr lang="zh-CN" altLang="en-US" dirty="0">
                <a:solidFill>
                  <a:srgbClr val="00B0F0"/>
                </a:solidFill>
              </a:rPr>
              <a:t>输出和输入</a:t>
            </a:r>
          </a:p>
        </p:txBody>
      </p:sp>
      <p:sp>
        <p:nvSpPr>
          <p:cNvPr id="20" name="矩形 19"/>
          <p:cNvSpPr/>
          <p:nvPr/>
        </p:nvSpPr>
        <p:spPr>
          <a:xfrm>
            <a:off x="5377223" y="2407974"/>
            <a:ext cx="1277902" cy="1526717"/>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连接符 21"/>
          <p:cNvCxnSpPr>
            <a:stCxn id="20" idx="2"/>
          </p:cNvCxnSpPr>
          <p:nvPr/>
        </p:nvCxnSpPr>
        <p:spPr>
          <a:xfrm flipH="1">
            <a:off x="5994400" y="3934691"/>
            <a:ext cx="21774" cy="2456873"/>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5278552" y="6344685"/>
            <a:ext cx="1453470" cy="369332"/>
          </a:xfrm>
          <a:prstGeom prst="rect">
            <a:avLst/>
          </a:prstGeom>
          <a:noFill/>
        </p:spPr>
        <p:txBody>
          <a:bodyPr wrap="square" rtlCol="0">
            <a:spAutoFit/>
          </a:bodyPr>
          <a:lstStyle/>
          <a:p>
            <a:r>
              <a:rPr lang="zh-CN" altLang="en-US" b="1" dirty="0">
                <a:solidFill>
                  <a:schemeClr val="accent6">
                    <a:lumMod val="75000"/>
                  </a:schemeClr>
                </a:solidFill>
              </a:rPr>
              <a:t>中央处理器</a:t>
            </a:r>
          </a:p>
        </p:txBody>
      </p:sp>
    </p:spTree>
    <p:extLst>
      <p:ext uri="{BB962C8B-B14F-4D97-AF65-F5344CB8AC3E}">
        <p14:creationId xmlns:p14="http://schemas.microsoft.com/office/powerpoint/2010/main" val="1728597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10"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par>
                                <p:cTn id="68" presetID="10" presetClass="entr" presetSubtype="0" fill="hold"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fade">
                                      <p:cBhvr>
                                        <p:cTn id="70" dur="500"/>
                                        <p:tgtEl>
                                          <p:spTgt spid="22"/>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animBg="1"/>
      <p:bldP spid="9" grpId="0" animBg="1"/>
      <p:bldP spid="15" grpId="0"/>
      <p:bldP spid="16" grpId="0" animBg="1"/>
      <p:bldP spid="19" grpId="0" animBg="1"/>
      <p:bldP spid="20" grpId="0" animBg="1"/>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10515600" cy="1325563"/>
          </a:xfrm>
        </p:spPr>
        <p:txBody>
          <a:bodyPr/>
          <a:lstStyle/>
          <a:p>
            <a:r>
              <a:rPr lang="zh-CN" altLang="en-US" dirty="0"/>
              <a:t>随机存取存储器</a:t>
            </a:r>
            <a:br>
              <a:rPr lang="en-US" altLang="zh-CN" dirty="0"/>
            </a:br>
            <a:r>
              <a:rPr lang="en-US" altLang="zh-CN" sz="2000" b="1" dirty="0"/>
              <a:t>R</a:t>
            </a:r>
            <a:r>
              <a:rPr lang="en-US" altLang="zh-CN" sz="2000" dirty="0"/>
              <a:t>andom </a:t>
            </a:r>
            <a:r>
              <a:rPr lang="en-US" altLang="zh-CN" sz="2000" b="1" dirty="0"/>
              <a:t>A</a:t>
            </a:r>
            <a:r>
              <a:rPr lang="en-US" altLang="zh-CN" sz="2000" dirty="0"/>
              <a:t>ccess </a:t>
            </a:r>
            <a:r>
              <a:rPr lang="en-US" altLang="zh-CN" sz="2000" b="1" dirty="0"/>
              <a:t>M</a:t>
            </a:r>
            <a:r>
              <a:rPr lang="en-US" altLang="zh-CN" sz="2000" dirty="0"/>
              <a:t>emory</a:t>
            </a:r>
            <a:endParaRPr lang="zh-CN" altLang="en-US" sz="2000" dirty="0"/>
          </a:p>
        </p:txBody>
      </p:sp>
      <p:sp>
        <p:nvSpPr>
          <p:cNvPr id="3" name="内容占位符 2"/>
          <p:cNvSpPr>
            <a:spLocks noGrp="1"/>
          </p:cNvSpPr>
          <p:nvPr>
            <p:ph idx="1"/>
          </p:nvPr>
        </p:nvSpPr>
        <p:spPr>
          <a:xfrm>
            <a:off x="0" y="1325563"/>
            <a:ext cx="10515600" cy="5532437"/>
          </a:xfrm>
        </p:spPr>
        <p:txBody>
          <a:bodyPr>
            <a:normAutofit/>
          </a:bodyPr>
          <a:lstStyle/>
          <a:p>
            <a:r>
              <a:rPr lang="zh-CN" altLang="en-US" dirty="0"/>
              <a:t>就是我们所说的运行内存</a:t>
            </a:r>
            <a:r>
              <a:rPr lang="en-US" altLang="zh-CN" dirty="0"/>
              <a:t>(RAM)</a:t>
            </a:r>
            <a:r>
              <a:rPr lang="zh-CN" altLang="en-US" dirty="0"/>
              <a:t>，操作系统的重点蹂躏对象之一。</a:t>
            </a:r>
            <a:endParaRPr lang="en-US" altLang="zh-CN" dirty="0"/>
          </a:p>
          <a:p>
            <a:pPr marL="0" indent="0">
              <a:buNone/>
            </a:pPr>
            <a:endParaRPr lang="en-US" altLang="zh-CN" dirty="0"/>
          </a:p>
          <a:p>
            <a:r>
              <a:rPr lang="en-US" altLang="zh-CN" dirty="0"/>
              <a:t>RAM</a:t>
            </a:r>
            <a:r>
              <a:rPr lang="zh-CN" altLang="en-US" dirty="0"/>
              <a:t>是与</a:t>
            </a:r>
            <a:r>
              <a:rPr lang="en-US" altLang="zh-CN" dirty="0"/>
              <a:t>CPU</a:t>
            </a:r>
            <a:r>
              <a:rPr lang="zh-CN" altLang="en-US" dirty="0"/>
              <a:t>直接交换数据的内部存储器，也叫主存</a:t>
            </a:r>
            <a:r>
              <a:rPr lang="en-US" altLang="zh-CN" dirty="0"/>
              <a:t>(</a:t>
            </a:r>
            <a:r>
              <a:rPr lang="zh-CN" altLang="en-US" dirty="0"/>
              <a:t>内存</a:t>
            </a:r>
            <a:r>
              <a:rPr lang="en-US" altLang="zh-CN" dirty="0"/>
              <a:t>)</a:t>
            </a:r>
            <a:r>
              <a:rPr lang="zh-CN" altLang="en-US" dirty="0"/>
              <a:t>。它可以随时读写，而且速度很快，通常作为操作系统或其他正在运行中的程序的临时数据存储媒介。</a:t>
            </a:r>
            <a:endParaRPr lang="en-US" altLang="zh-CN" dirty="0"/>
          </a:p>
          <a:p>
            <a:endParaRPr lang="en-US" altLang="zh-CN" dirty="0"/>
          </a:p>
          <a:p>
            <a:r>
              <a:rPr lang="en-US" altLang="zh-CN" dirty="0"/>
              <a:t>RAM</a:t>
            </a:r>
            <a:r>
              <a:rPr lang="zh-CN" altLang="en-US" dirty="0"/>
              <a:t>依赖电容器存储数据。电容器充满电后代表</a:t>
            </a:r>
            <a:r>
              <a:rPr lang="en-US" altLang="zh-CN" dirty="0"/>
              <a:t>1</a:t>
            </a:r>
            <a:r>
              <a:rPr lang="zh-CN" altLang="en-US" dirty="0"/>
              <a:t>，未充电的代表</a:t>
            </a:r>
            <a:r>
              <a:rPr lang="en-US" altLang="zh-CN" dirty="0"/>
              <a:t>0</a:t>
            </a:r>
            <a:r>
              <a:rPr lang="zh-CN" altLang="en-US" dirty="0"/>
              <a:t>。由于电容器或多或少有漏电的情形，若不作特别处理，数据会渐渐随时间流失。</a:t>
            </a:r>
            <a:endParaRPr lang="en-US" altLang="zh-CN" dirty="0"/>
          </a:p>
          <a:p>
            <a:endParaRPr lang="en-US" altLang="zh-CN" dirty="0"/>
          </a:p>
          <a:p>
            <a:r>
              <a:rPr lang="en-US" altLang="zh-CN" dirty="0"/>
              <a:t>RAM</a:t>
            </a:r>
            <a:r>
              <a:rPr lang="zh-CN" altLang="en-US" dirty="0"/>
              <a:t>对静电敏感。静电会干扰存储器内电容器的电荷，引致数据流失。</a:t>
            </a:r>
            <a:endParaRPr lang="en-US" altLang="zh-CN" dirty="0"/>
          </a:p>
          <a:p>
            <a:endParaRPr lang="zh-CN" altLang="en-US" dirty="0"/>
          </a:p>
        </p:txBody>
      </p:sp>
      <p:sp>
        <p:nvSpPr>
          <p:cNvPr id="7" name="文本框 6"/>
          <p:cNvSpPr txBox="1"/>
          <p:nvPr/>
        </p:nvSpPr>
        <p:spPr>
          <a:xfrm>
            <a:off x="3158837" y="2051161"/>
            <a:ext cx="5301673" cy="3139321"/>
          </a:xfrm>
          <a:prstGeom prst="rect">
            <a:avLst/>
          </a:prstGeom>
          <a:solidFill>
            <a:schemeClr val="accent1">
              <a:lumMod val="75000"/>
            </a:schemeClr>
          </a:solidFill>
        </p:spPr>
        <p:txBody>
          <a:bodyPr wrap="square" rtlCol="0">
            <a:spAutoFit/>
          </a:bodyPr>
          <a:lstStyle/>
          <a:p>
            <a:endParaRPr lang="en-US" altLang="zh-CN" sz="3600" dirty="0">
              <a:solidFill>
                <a:schemeClr val="bg1"/>
              </a:solidFill>
            </a:endParaRPr>
          </a:p>
          <a:p>
            <a:r>
              <a:rPr lang="zh-CN" altLang="en-US" sz="3600" dirty="0">
                <a:solidFill>
                  <a:schemeClr val="bg1"/>
                </a:solidFill>
              </a:rPr>
              <a:t>注意！</a:t>
            </a:r>
            <a:endParaRPr lang="en-US" altLang="zh-CN" sz="3600" dirty="0">
              <a:solidFill>
                <a:schemeClr val="bg1"/>
              </a:solidFill>
            </a:endParaRPr>
          </a:p>
          <a:p>
            <a:r>
              <a:rPr lang="en-US" altLang="zh-CN" dirty="0">
                <a:solidFill>
                  <a:schemeClr val="bg1"/>
                </a:solidFill>
              </a:rPr>
              <a:t>      RAM</a:t>
            </a:r>
            <a:r>
              <a:rPr lang="zh-CN" altLang="en-US" dirty="0">
                <a:solidFill>
                  <a:schemeClr val="bg1"/>
                </a:solidFill>
              </a:rPr>
              <a:t>并不仅仅指插在</a:t>
            </a:r>
            <a:r>
              <a:rPr lang="en-US" altLang="zh-CN" dirty="0">
                <a:solidFill>
                  <a:schemeClr val="bg1"/>
                </a:solidFill>
              </a:rPr>
              <a:t>CPU</a:t>
            </a:r>
            <a:r>
              <a:rPr lang="zh-CN" altLang="en-US" dirty="0">
                <a:solidFill>
                  <a:schemeClr val="bg1"/>
                </a:solidFill>
              </a:rPr>
              <a:t>旁边的那几个条儿。而是一种器件。</a:t>
            </a:r>
            <a:endParaRPr lang="en-US" altLang="zh-CN" dirty="0">
              <a:solidFill>
                <a:schemeClr val="bg1"/>
              </a:solidFill>
            </a:endParaRPr>
          </a:p>
          <a:p>
            <a:r>
              <a:rPr lang="en-US" altLang="zh-CN" dirty="0">
                <a:solidFill>
                  <a:schemeClr val="bg1"/>
                </a:solidFill>
              </a:rPr>
              <a:t>      </a:t>
            </a:r>
            <a:r>
              <a:rPr lang="zh-CN" altLang="en-US" dirty="0">
                <a:solidFill>
                  <a:schemeClr val="bg1"/>
                </a:solidFill>
              </a:rPr>
              <a:t>任何含有</a:t>
            </a:r>
            <a:r>
              <a:rPr lang="en-US" altLang="zh-CN" dirty="0">
                <a:solidFill>
                  <a:schemeClr val="bg1"/>
                </a:solidFill>
              </a:rPr>
              <a:t>RAM</a:t>
            </a:r>
            <a:r>
              <a:rPr lang="zh-CN" altLang="en-US" dirty="0">
                <a:solidFill>
                  <a:schemeClr val="bg1"/>
                </a:solidFill>
              </a:rPr>
              <a:t>的外部或集成拓展，比如</a:t>
            </a:r>
            <a:r>
              <a:rPr lang="en-US" altLang="zh-CN" dirty="0">
                <a:solidFill>
                  <a:schemeClr val="bg1"/>
                </a:solidFill>
              </a:rPr>
              <a:t>CMOS</a:t>
            </a:r>
            <a:r>
              <a:rPr lang="zh-CN" altLang="en-US" dirty="0">
                <a:solidFill>
                  <a:schemeClr val="bg1"/>
                </a:solidFill>
              </a:rPr>
              <a:t>和显卡，</a:t>
            </a:r>
            <a:r>
              <a:rPr lang="zh-CN" altLang="en-US" i="1" u="sng" dirty="0">
                <a:solidFill>
                  <a:schemeClr val="bg1"/>
                </a:solidFill>
              </a:rPr>
              <a:t>都可以</a:t>
            </a:r>
            <a:r>
              <a:rPr lang="zh-CN" altLang="en-US" dirty="0">
                <a:solidFill>
                  <a:schemeClr val="bg1"/>
                </a:solidFill>
              </a:rPr>
              <a:t>被</a:t>
            </a:r>
            <a:r>
              <a:rPr lang="en-US" altLang="zh-CN" dirty="0">
                <a:solidFill>
                  <a:schemeClr val="bg1"/>
                </a:solidFill>
              </a:rPr>
              <a:t>CPU</a:t>
            </a:r>
            <a:r>
              <a:rPr lang="zh-CN" altLang="en-US" dirty="0">
                <a:solidFill>
                  <a:schemeClr val="bg1"/>
                </a:solidFill>
              </a:rPr>
              <a:t>识别为</a:t>
            </a:r>
            <a:r>
              <a:rPr lang="zh-CN" altLang="en-US" i="1" u="sng" dirty="0">
                <a:solidFill>
                  <a:schemeClr val="bg1"/>
                </a:solidFill>
              </a:rPr>
              <a:t>内存单元</a:t>
            </a:r>
            <a:r>
              <a:rPr lang="zh-CN" altLang="en-US" dirty="0">
                <a:solidFill>
                  <a:schemeClr val="bg1"/>
                </a:solidFill>
              </a:rPr>
              <a:t>去使用，只需要访问其提供的端口。</a:t>
            </a:r>
            <a:endParaRPr lang="en-US" altLang="zh-CN" dirty="0">
              <a:solidFill>
                <a:schemeClr val="bg1"/>
              </a:solidFill>
            </a:endParaRPr>
          </a:p>
          <a:p>
            <a:endParaRPr lang="en-US" altLang="zh-CN" dirty="0">
              <a:solidFill>
                <a:schemeClr val="bg1"/>
              </a:solidFill>
            </a:endParaRPr>
          </a:p>
          <a:p>
            <a:endParaRPr lang="en-US" altLang="zh-CN" dirty="0">
              <a:solidFill>
                <a:schemeClr val="bg1"/>
              </a:solidFill>
            </a:endParaRPr>
          </a:p>
        </p:txBody>
      </p:sp>
    </p:spTree>
    <p:extLst>
      <p:ext uri="{BB962C8B-B14F-4D97-AF65-F5344CB8AC3E}">
        <p14:creationId xmlns:p14="http://schemas.microsoft.com/office/powerpoint/2010/main" val="234484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calcmode="lin" valueType="num">
                                      <p:cBhvr additive="base">
                                        <p:cTn id="1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additive="base">
                                        <p:cTn id="2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1163782"/>
            <a:ext cx="8996218" cy="5694217"/>
          </a:xfrm>
        </p:spPr>
        <p:txBody>
          <a:bodyPr>
            <a:normAutofit/>
          </a:bodyPr>
          <a:lstStyle/>
          <a:p>
            <a:r>
              <a:rPr lang="zh-CN" altLang="en-US" dirty="0"/>
              <a:t>一个经典的随机存取存储器被划分为若干个储存单元，每个储存单元的起始标号为</a:t>
            </a:r>
            <a:r>
              <a:rPr lang="en-US" altLang="zh-CN" dirty="0"/>
              <a:t>0</a:t>
            </a:r>
            <a:r>
              <a:rPr lang="zh-CN" altLang="en-US" dirty="0"/>
              <a:t>，就如同数组一样。当然，储存器本身就好比是个巨型数组。</a:t>
            </a:r>
            <a:endParaRPr lang="en-US" altLang="zh-CN" dirty="0"/>
          </a:p>
          <a:p>
            <a:r>
              <a:rPr lang="zh-CN" altLang="en-US" dirty="0"/>
              <a:t>一个储存单元可以储存一个字节即</a:t>
            </a:r>
            <a:r>
              <a:rPr lang="en-US" altLang="zh-CN" dirty="0"/>
              <a:t>8</a:t>
            </a:r>
            <a:r>
              <a:rPr lang="zh-CN" altLang="en-US" dirty="0"/>
              <a:t>个二进制数，一个二进制数为</a:t>
            </a:r>
            <a:r>
              <a:rPr lang="en-US" altLang="zh-CN" dirty="0"/>
              <a:t>1Bit</a:t>
            </a:r>
            <a:r>
              <a:rPr lang="zh-CN" altLang="en-US" dirty="0"/>
              <a:t>（</a:t>
            </a:r>
            <a:r>
              <a:rPr lang="en-US" altLang="zh-CN" dirty="0"/>
              <a:t>1</a:t>
            </a:r>
            <a:r>
              <a:rPr lang="zh-CN" altLang="en-US" dirty="0"/>
              <a:t>比特）。一个储存器有</a:t>
            </a:r>
            <a:r>
              <a:rPr lang="en-US" altLang="zh-CN" dirty="0"/>
              <a:t>512</a:t>
            </a:r>
            <a:r>
              <a:rPr lang="zh-CN" altLang="en-US" dirty="0"/>
              <a:t>个单元，那么他就可以储存</a:t>
            </a:r>
            <a:r>
              <a:rPr lang="en-US" altLang="zh-CN" dirty="0"/>
              <a:t>512</a:t>
            </a:r>
            <a:r>
              <a:rPr lang="zh-CN" altLang="en-US" dirty="0"/>
              <a:t>个字节。</a:t>
            </a:r>
            <a:endParaRPr lang="en-US" altLang="zh-CN" dirty="0"/>
          </a:p>
          <a:p>
            <a:r>
              <a:rPr lang="zh-CN" altLang="en-US" dirty="0"/>
              <a:t>对于现代的大容量储存器或是磁盘，我们通常用</a:t>
            </a:r>
            <a:r>
              <a:rPr lang="en-US" altLang="zh-CN" dirty="0"/>
              <a:t>KB</a:t>
            </a:r>
            <a:r>
              <a:rPr lang="zh-CN" altLang="en-US" dirty="0"/>
              <a:t>，</a:t>
            </a:r>
            <a:r>
              <a:rPr lang="en-US" altLang="zh-CN" dirty="0"/>
              <a:t>MB</a:t>
            </a:r>
            <a:r>
              <a:rPr lang="zh-CN" altLang="en-US" dirty="0"/>
              <a:t>，</a:t>
            </a:r>
            <a:r>
              <a:rPr lang="en-US" altLang="zh-CN" dirty="0"/>
              <a:t>GB</a:t>
            </a:r>
            <a:r>
              <a:rPr lang="zh-CN" altLang="en-US" dirty="0"/>
              <a:t>，</a:t>
            </a:r>
            <a:r>
              <a:rPr lang="en-US" altLang="zh-CN" dirty="0"/>
              <a:t>TB</a:t>
            </a:r>
            <a:r>
              <a:rPr lang="zh-CN" altLang="en-US" dirty="0"/>
              <a:t>等等，都是</a:t>
            </a:r>
            <a:r>
              <a:rPr lang="en-US" altLang="zh-CN" dirty="0"/>
              <a:t>1024</a:t>
            </a:r>
            <a:r>
              <a:rPr lang="zh-CN" altLang="en-US" dirty="0"/>
              <a:t>的关系。</a:t>
            </a:r>
            <a:endParaRPr lang="en-US" altLang="zh-CN" dirty="0"/>
          </a:p>
          <a:p>
            <a:r>
              <a:rPr lang="en-US" altLang="zh-CN" dirty="0"/>
              <a:t>CPU</a:t>
            </a:r>
            <a:r>
              <a:rPr lang="zh-CN" altLang="en-US" dirty="0"/>
              <a:t>对内存的读写就是通过访问这些单元实现的。就好像你去某个人家里，你必须要知道这个人的地址和房号。</a:t>
            </a:r>
            <a:r>
              <a:rPr lang="en-US" altLang="zh-CN" dirty="0"/>
              <a:t>CPU</a:t>
            </a:r>
            <a:r>
              <a:rPr lang="zh-CN" altLang="en-US" dirty="0"/>
              <a:t>也是如此，它也必须要知道储存单元的地址。</a:t>
            </a:r>
            <a:endParaRPr lang="en-US" altLang="zh-CN" dirty="0"/>
          </a:p>
        </p:txBody>
      </p:sp>
      <p:sp>
        <p:nvSpPr>
          <p:cNvPr id="4" name="标题 1"/>
          <p:cNvSpPr txBox="1">
            <a:spLocks/>
          </p:cNvSpPr>
          <p:nvPr/>
        </p:nvSpPr>
        <p:spPr>
          <a:xfrm>
            <a:off x="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dirty="0"/>
              <a:t>随机存取存储器之储存单元</a:t>
            </a:r>
            <a:br>
              <a:rPr lang="en-US" altLang="zh-CN" dirty="0"/>
            </a:br>
            <a:r>
              <a:rPr lang="en-US" altLang="zh-CN" sz="2000" b="1" dirty="0"/>
              <a:t>R</a:t>
            </a:r>
            <a:r>
              <a:rPr lang="en-US" altLang="zh-CN" sz="2000" dirty="0"/>
              <a:t>andom </a:t>
            </a:r>
            <a:r>
              <a:rPr lang="en-US" altLang="zh-CN" sz="2000" b="1" dirty="0"/>
              <a:t>A</a:t>
            </a:r>
            <a:r>
              <a:rPr lang="en-US" altLang="zh-CN" sz="2000" dirty="0"/>
              <a:t>ccess </a:t>
            </a:r>
            <a:r>
              <a:rPr lang="en-US" altLang="zh-CN" sz="2000" b="1" dirty="0"/>
              <a:t>M</a:t>
            </a:r>
            <a:r>
              <a:rPr lang="en-US" altLang="zh-CN" sz="2000" dirty="0"/>
              <a:t>emory – Memory Block</a:t>
            </a:r>
            <a:endParaRPr lang="zh-CN" altLang="en-US" sz="2000" dirty="0"/>
          </a:p>
        </p:txBody>
      </p:sp>
      <p:sp>
        <p:nvSpPr>
          <p:cNvPr id="5" name="矩形 4"/>
          <p:cNvSpPr/>
          <p:nvPr/>
        </p:nvSpPr>
        <p:spPr>
          <a:xfrm>
            <a:off x="9781309" y="662781"/>
            <a:ext cx="1773382" cy="7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9781309" y="1392454"/>
            <a:ext cx="1773382" cy="7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9781309" y="2122127"/>
            <a:ext cx="1773382" cy="7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9781309" y="2851800"/>
            <a:ext cx="1773382" cy="7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9781309" y="3581473"/>
            <a:ext cx="1773382" cy="7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9781309" y="4311146"/>
            <a:ext cx="1773382" cy="7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781309" y="5770492"/>
            <a:ext cx="1773382" cy="7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10344834" y="5112475"/>
            <a:ext cx="553998" cy="658017"/>
          </a:xfrm>
          <a:prstGeom prst="rect">
            <a:avLst/>
          </a:prstGeom>
          <a:noFill/>
        </p:spPr>
        <p:txBody>
          <a:bodyPr vert="eaVert" wrap="square" rtlCol="0">
            <a:spAutoFit/>
          </a:bodyPr>
          <a:lstStyle/>
          <a:p>
            <a:r>
              <a:rPr lang="en-US" altLang="zh-CN" sz="2400" b="1" dirty="0"/>
              <a:t>……</a:t>
            </a:r>
            <a:endParaRPr lang="zh-CN" altLang="en-US" sz="2400" b="1" dirty="0"/>
          </a:p>
        </p:txBody>
      </p:sp>
      <p:sp>
        <p:nvSpPr>
          <p:cNvPr id="14" name="文本框 13"/>
          <p:cNvSpPr txBox="1"/>
          <p:nvPr/>
        </p:nvSpPr>
        <p:spPr>
          <a:xfrm>
            <a:off x="10344834" y="842951"/>
            <a:ext cx="662656" cy="369332"/>
          </a:xfrm>
          <a:prstGeom prst="rect">
            <a:avLst/>
          </a:prstGeom>
          <a:noFill/>
        </p:spPr>
        <p:txBody>
          <a:bodyPr wrap="square" rtlCol="0">
            <a:spAutoFit/>
          </a:bodyPr>
          <a:lstStyle/>
          <a:p>
            <a:r>
              <a:rPr lang="en-US" altLang="zh-CN" dirty="0"/>
              <a:t>#0</a:t>
            </a:r>
            <a:endParaRPr lang="zh-CN" altLang="en-US" dirty="0"/>
          </a:p>
        </p:txBody>
      </p:sp>
      <p:sp>
        <p:nvSpPr>
          <p:cNvPr id="15" name="文本框 14"/>
          <p:cNvSpPr txBox="1"/>
          <p:nvPr/>
        </p:nvSpPr>
        <p:spPr>
          <a:xfrm>
            <a:off x="10336672" y="1614248"/>
            <a:ext cx="662656" cy="369332"/>
          </a:xfrm>
          <a:prstGeom prst="rect">
            <a:avLst/>
          </a:prstGeom>
          <a:noFill/>
        </p:spPr>
        <p:txBody>
          <a:bodyPr wrap="square" rtlCol="0">
            <a:spAutoFit/>
          </a:bodyPr>
          <a:lstStyle/>
          <a:p>
            <a:r>
              <a:rPr lang="en-US" altLang="zh-CN" dirty="0"/>
              <a:t>#1</a:t>
            </a:r>
            <a:endParaRPr lang="zh-CN" altLang="en-US" dirty="0"/>
          </a:p>
        </p:txBody>
      </p:sp>
      <p:sp>
        <p:nvSpPr>
          <p:cNvPr id="16" name="文本框 15"/>
          <p:cNvSpPr txBox="1"/>
          <p:nvPr/>
        </p:nvSpPr>
        <p:spPr>
          <a:xfrm>
            <a:off x="10336672" y="2302297"/>
            <a:ext cx="662656" cy="369332"/>
          </a:xfrm>
          <a:prstGeom prst="rect">
            <a:avLst/>
          </a:prstGeom>
          <a:noFill/>
        </p:spPr>
        <p:txBody>
          <a:bodyPr wrap="square" rtlCol="0">
            <a:spAutoFit/>
          </a:bodyPr>
          <a:lstStyle/>
          <a:p>
            <a:r>
              <a:rPr lang="en-US" altLang="zh-CN" dirty="0"/>
              <a:t>#2</a:t>
            </a:r>
            <a:endParaRPr lang="zh-CN" altLang="en-US" dirty="0"/>
          </a:p>
        </p:txBody>
      </p:sp>
      <p:sp>
        <p:nvSpPr>
          <p:cNvPr id="17" name="文本框 16"/>
          <p:cNvSpPr txBox="1"/>
          <p:nvPr/>
        </p:nvSpPr>
        <p:spPr>
          <a:xfrm>
            <a:off x="10336672" y="3030973"/>
            <a:ext cx="662656" cy="369332"/>
          </a:xfrm>
          <a:prstGeom prst="rect">
            <a:avLst/>
          </a:prstGeom>
          <a:noFill/>
        </p:spPr>
        <p:txBody>
          <a:bodyPr wrap="square" rtlCol="0">
            <a:spAutoFit/>
          </a:bodyPr>
          <a:lstStyle/>
          <a:p>
            <a:r>
              <a:rPr lang="en-US" altLang="zh-CN" dirty="0"/>
              <a:t>#3</a:t>
            </a:r>
            <a:endParaRPr lang="zh-CN" altLang="en-US" dirty="0"/>
          </a:p>
        </p:txBody>
      </p:sp>
      <p:sp>
        <p:nvSpPr>
          <p:cNvPr id="18" name="文本框 17"/>
          <p:cNvSpPr txBox="1"/>
          <p:nvPr/>
        </p:nvSpPr>
        <p:spPr>
          <a:xfrm>
            <a:off x="10344834" y="3760646"/>
            <a:ext cx="662656" cy="369332"/>
          </a:xfrm>
          <a:prstGeom prst="rect">
            <a:avLst/>
          </a:prstGeom>
          <a:noFill/>
        </p:spPr>
        <p:txBody>
          <a:bodyPr wrap="square" rtlCol="0">
            <a:spAutoFit/>
          </a:bodyPr>
          <a:lstStyle/>
          <a:p>
            <a:r>
              <a:rPr lang="en-US" altLang="zh-CN" dirty="0"/>
              <a:t>#4</a:t>
            </a:r>
            <a:endParaRPr lang="zh-CN" altLang="en-US" dirty="0"/>
          </a:p>
        </p:txBody>
      </p:sp>
      <p:sp>
        <p:nvSpPr>
          <p:cNvPr id="19" name="文本框 18"/>
          <p:cNvSpPr txBox="1"/>
          <p:nvPr/>
        </p:nvSpPr>
        <p:spPr>
          <a:xfrm>
            <a:off x="10336672" y="4490319"/>
            <a:ext cx="662656" cy="369332"/>
          </a:xfrm>
          <a:prstGeom prst="rect">
            <a:avLst/>
          </a:prstGeom>
          <a:noFill/>
        </p:spPr>
        <p:txBody>
          <a:bodyPr wrap="square" rtlCol="0">
            <a:spAutoFit/>
          </a:bodyPr>
          <a:lstStyle/>
          <a:p>
            <a:r>
              <a:rPr lang="en-US" altLang="zh-CN" dirty="0"/>
              <a:t>#5</a:t>
            </a:r>
            <a:endParaRPr lang="zh-CN" altLang="en-US" dirty="0"/>
          </a:p>
        </p:txBody>
      </p:sp>
      <p:sp>
        <p:nvSpPr>
          <p:cNvPr id="20" name="文本框 19"/>
          <p:cNvSpPr txBox="1"/>
          <p:nvPr/>
        </p:nvSpPr>
        <p:spPr>
          <a:xfrm>
            <a:off x="10235179" y="5950662"/>
            <a:ext cx="881966" cy="369332"/>
          </a:xfrm>
          <a:prstGeom prst="rect">
            <a:avLst/>
          </a:prstGeom>
          <a:noFill/>
        </p:spPr>
        <p:txBody>
          <a:bodyPr wrap="square" rtlCol="0">
            <a:spAutoFit/>
          </a:bodyPr>
          <a:lstStyle/>
          <a:p>
            <a:r>
              <a:rPr lang="en-US" altLang="zh-CN" dirty="0"/>
              <a:t>#512</a:t>
            </a:r>
            <a:endParaRPr lang="zh-CN" altLang="en-US" dirty="0"/>
          </a:p>
        </p:txBody>
      </p:sp>
    </p:spTree>
    <p:extLst>
      <p:ext uri="{BB962C8B-B14F-4D97-AF65-F5344CB8AC3E}">
        <p14:creationId xmlns:p14="http://schemas.microsoft.com/office/powerpoint/2010/main" val="347127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fill="hold"/>
                                        <p:tgtEl>
                                          <p:spTgt spid="14"/>
                                        </p:tgtEl>
                                        <p:attrNameLst>
                                          <p:attrName>ppt_x</p:attrName>
                                        </p:attrNameLst>
                                      </p:cBhvr>
                                      <p:tavLst>
                                        <p:tav tm="0">
                                          <p:val>
                                            <p:strVal val="#ppt_x"/>
                                          </p:val>
                                        </p:tav>
                                        <p:tav tm="100000">
                                          <p:val>
                                            <p:strVal val="#ppt_x"/>
                                          </p:val>
                                        </p:tav>
                                      </p:tavLst>
                                    </p:anim>
                                    <p:anim calcmode="lin" valueType="num">
                                      <p:cBhvr additive="base">
                                        <p:cTn id="45" dur="500" fill="hold"/>
                                        <p:tgtEl>
                                          <p:spTgt spid="14"/>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ppt_x"/>
                                          </p:val>
                                        </p:tav>
                                        <p:tav tm="100000">
                                          <p:val>
                                            <p:strVal val="#ppt_x"/>
                                          </p:val>
                                        </p:tav>
                                      </p:tavLst>
                                    </p:anim>
                                    <p:anim calcmode="lin" valueType="num">
                                      <p:cBhvr additive="base">
                                        <p:cTn id="49" dur="500" fill="hold"/>
                                        <p:tgtEl>
                                          <p:spTgt spid="15"/>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fill="hold"/>
                                        <p:tgtEl>
                                          <p:spTgt spid="16"/>
                                        </p:tgtEl>
                                        <p:attrNameLst>
                                          <p:attrName>ppt_x</p:attrName>
                                        </p:attrNameLst>
                                      </p:cBhvr>
                                      <p:tavLst>
                                        <p:tav tm="0">
                                          <p:val>
                                            <p:strVal val="#ppt_x"/>
                                          </p:val>
                                        </p:tav>
                                        <p:tav tm="100000">
                                          <p:val>
                                            <p:strVal val="#ppt_x"/>
                                          </p:val>
                                        </p:tav>
                                      </p:tavLst>
                                    </p:anim>
                                    <p:anim calcmode="lin" valueType="num">
                                      <p:cBhvr additive="base">
                                        <p:cTn id="53" dur="500" fill="hold"/>
                                        <p:tgtEl>
                                          <p:spTgt spid="16"/>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500" fill="hold"/>
                                        <p:tgtEl>
                                          <p:spTgt spid="17"/>
                                        </p:tgtEl>
                                        <p:attrNameLst>
                                          <p:attrName>ppt_x</p:attrName>
                                        </p:attrNameLst>
                                      </p:cBhvr>
                                      <p:tavLst>
                                        <p:tav tm="0">
                                          <p:val>
                                            <p:strVal val="#ppt_x"/>
                                          </p:val>
                                        </p:tav>
                                        <p:tav tm="100000">
                                          <p:val>
                                            <p:strVal val="#ppt_x"/>
                                          </p:val>
                                        </p:tav>
                                      </p:tavLst>
                                    </p:anim>
                                    <p:anim calcmode="lin" valueType="num">
                                      <p:cBhvr additive="base">
                                        <p:cTn id="57" dur="500" fill="hold"/>
                                        <p:tgtEl>
                                          <p:spTgt spid="17"/>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500" fill="hold"/>
                                        <p:tgtEl>
                                          <p:spTgt spid="18"/>
                                        </p:tgtEl>
                                        <p:attrNameLst>
                                          <p:attrName>ppt_x</p:attrName>
                                        </p:attrNameLst>
                                      </p:cBhvr>
                                      <p:tavLst>
                                        <p:tav tm="0">
                                          <p:val>
                                            <p:strVal val="#ppt_x"/>
                                          </p:val>
                                        </p:tav>
                                        <p:tav tm="100000">
                                          <p:val>
                                            <p:strVal val="#ppt_x"/>
                                          </p:val>
                                        </p:tav>
                                      </p:tavLst>
                                    </p:anim>
                                    <p:anim calcmode="lin" valueType="num">
                                      <p:cBhvr additive="base">
                                        <p:cTn id="61" dur="500" fill="hold"/>
                                        <p:tgtEl>
                                          <p:spTgt spid="18"/>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ppt_x"/>
                                          </p:val>
                                        </p:tav>
                                        <p:tav tm="100000">
                                          <p:val>
                                            <p:strVal val="#ppt_x"/>
                                          </p:val>
                                        </p:tav>
                                      </p:tavLst>
                                    </p:anim>
                                    <p:anim calcmode="lin" valueType="num">
                                      <p:cBhvr additive="base">
                                        <p:cTn id="65" dur="500" fill="hold"/>
                                        <p:tgtEl>
                                          <p:spTgt spid="19"/>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3">
                                            <p:txEl>
                                              <p:pRg st="1" end="1"/>
                                            </p:txEl>
                                          </p:spTgt>
                                        </p:tgtEl>
                                        <p:attrNameLst>
                                          <p:attrName>style.visibility</p:attrName>
                                        </p:attrNameLst>
                                      </p:cBhvr>
                                      <p:to>
                                        <p:strVal val="visible"/>
                                      </p:to>
                                    </p:set>
                                    <p:animEffect transition="in" filter="fade">
                                      <p:cBhvr>
                                        <p:cTn id="74" dur="500"/>
                                        <p:tgtEl>
                                          <p:spTgt spid="3">
                                            <p:txEl>
                                              <p:pRg st="1" end="1"/>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3">
                                            <p:txEl>
                                              <p:pRg st="2" end="2"/>
                                            </p:txEl>
                                          </p:spTgt>
                                        </p:tgtEl>
                                        <p:attrNameLst>
                                          <p:attrName>style.visibility</p:attrName>
                                        </p:attrNameLst>
                                      </p:cBhvr>
                                      <p:to>
                                        <p:strVal val="visible"/>
                                      </p:to>
                                    </p:set>
                                    <p:animEffect transition="in" filter="fade">
                                      <p:cBhvr>
                                        <p:cTn id="79" dur="500"/>
                                        <p:tgtEl>
                                          <p:spTgt spid="3">
                                            <p:txEl>
                                              <p:pRg st="2" end="2"/>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3">
                                            <p:txEl>
                                              <p:pRg st="3" end="3"/>
                                            </p:txEl>
                                          </p:spTgt>
                                        </p:tgtEl>
                                        <p:attrNameLst>
                                          <p:attrName>style.visibility</p:attrName>
                                        </p:attrNameLst>
                                      </p:cBhvr>
                                      <p:to>
                                        <p:strVal val="visible"/>
                                      </p:to>
                                    </p:set>
                                    <p:animEffect transition="in" filter="fade">
                                      <p:cBhvr>
                                        <p:cTn id="8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p:bldP spid="14" grpId="0"/>
      <p:bldP spid="15" grpId="0"/>
      <p:bldP spid="16" grpId="0"/>
      <p:bldP spid="17" grpId="0"/>
      <p:bldP spid="18" grpId="0"/>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10515600" cy="1325563"/>
          </a:xfrm>
        </p:spPr>
        <p:txBody>
          <a:bodyPr/>
          <a:lstStyle/>
          <a:p>
            <a:r>
              <a:rPr lang="zh-CN" altLang="en-US" dirty="0"/>
              <a:t>中央处理器</a:t>
            </a:r>
            <a:br>
              <a:rPr lang="en-US" altLang="zh-CN" dirty="0"/>
            </a:br>
            <a:r>
              <a:rPr lang="en-US" altLang="zh-CN" sz="2000" b="1" dirty="0"/>
              <a:t>C</a:t>
            </a:r>
            <a:r>
              <a:rPr lang="en-US" altLang="zh-CN" sz="2000" dirty="0"/>
              <a:t>entral </a:t>
            </a:r>
            <a:r>
              <a:rPr lang="en-US" altLang="zh-CN" sz="2000" b="1" dirty="0"/>
              <a:t>P</a:t>
            </a:r>
            <a:r>
              <a:rPr lang="en-US" altLang="zh-CN" sz="2000" dirty="0"/>
              <a:t>rocessing </a:t>
            </a:r>
            <a:r>
              <a:rPr lang="en-US" altLang="zh-CN" sz="2000" b="1" dirty="0"/>
              <a:t>U</a:t>
            </a:r>
            <a:r>
              <a:rPr lang="en-US" altLang="zh-CN" sz="2000" dirty="0"/>
              <a:t>nit</a:t>
            </a:r>
            <a:endParaRPr lang="zh-CN" altLang="en-US" sz="2000" dirty="0"/>
          </a:p>
        </p:txBody>
      </p:sp>
      <p:pic>
        <p:nvPicPr>
          <p:cNvPr id="4" name="内容占位符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86522" y="1325563"/>
            <a:ext cx="6210300" cy="4010025"/>
          </a:xfrm>
        </p:spPr>
      </p:pic>
      <p:sp>
        <p:nvSpPr>
          <p:cNvPr id="5" name="文本框 4"/>
          <p:cNvSpPr txBox="1"/>
          <p:nvPr/>
        </p:nvSpPr>
        <p:spPr>
          <a:xfrm>
            <a:off x="129309" y="1325563"/>
            <a:ext cx="5671127" cy="923330"/>
          </a:xfrm>
          <a:prstGeom prst="rect">
            <a:avLst/>
          </a:prstGeom>
          <a:noFill/>
        </p:spPr>
        <p:txBody>
          <a:bodyPr wrap="square" rtlCol="0">
            <a:spAutoFit/>
          </a:bodyPr>
          <a:lstStyle/>
          <a:p>
            <a:r>
              <a:rPr lang="zh-CN" altLang="en-US" dirty="0"/>
              <a:t>如图所示，这是一个标准的</a:t>
            </a:r>
            <a:r>
              <a:rPr lang="en-US" altLang="zh-CN" dirty="0"/>
              <a:t>8086CPU</a:t>
            </a:r>
            <a:r>
              <a:rPr lang="zh-CN" altLang="en-US" dirty="0"/>
              <a:t>所采用的架构，现在的也是如此。</a:t>
            </a:r>
            <a:endParaRPr lang="en-US" altLang="zh-CN" dirty="0"/>
          </a:p>
          <a:p>
            <a:endParaRPr lang="zh-CN" altLang="en-US" dirty="0"/>
          </a:p>
        </p:txBody>
      </p:sp>
      <p:sp>
        <p:nvSpPr>
          <p:cNvPr id="6" name="文本框 5"/>
          <p:cNvSpPr txBox="1"/>
          <p:nvPr/>
        </p:nvSpPr>
        <p:spPr>
          <a:xfrm>
            <a:off x="129309" y="2783210"/>
            <a:ext cx="4996872" cy="369332"/>
          </a:xfrm>
          <a:prstGeom prst="rect">
            <a:avLst/>
          </a:prstGeom>
          <a:noFill/>
        </p:spPr>
        <p:txBody>
          <a:bodyPr wrap="square" rtlCol="0">
            <a:spAutoFit/>
          </a:bodyPr>
          <a:lstStyle/>
          <a:p>
            <a:r>
              <a:rPr lang="zh-CN" altLang="en-US" dirty="0"/>
              <a:t>处理器分为两大部分：执行单元和总线接口单元。</a:t>
            </a:r>
            <a:endParaRPr lang="en-US" altLang="zh-CN" dirty="0"/>
          </a:p>
        </p:txBody>
      </p:sp>
      <p:sp>
        <p:nvSpPr>
          <p:cNvPr id="7" name="文本框 6"/>
          <p:cNvSpPr txBox="1"/>
          <p:nvPr/>
        </p:nvSpPr>
        <p:spPr>
          <a:xfrm>
            <a:off x="129309" y="3963858"/>
            <a:ext cx="4996872" cy="369332"/>
          </a:xfrm>
          <a:prstGeom prst="rect">
            <a:avLst/>
          </a:prstGeom>
          <a:noFill/>
        </p:spPr>
        <p:txBody>
          <a:bodyPr wrap="square" rtlCol="0">
            <a:spAutoFit/>
          </a:bodyPr>
          <a:lstStyle/>
          <a:p>
            <a:r>
              <a:rPr lang="zh-CN" altLang="en-US" dirty="0"/>
              <a:t>执行单元：负责指令的寻找、解码和执行。</a:t>
            </a:r>
            <a:endParaRPr lang="en-US" altLang="zh-CN" dirty="0"/>
          </a:p>
        </p:txBody>
      </p:sp>
      <p:sp>
        <p:nvSpPr>
          <p:cNvPr id="8" name="文本框 7"/>
          <p:cNvSpPr txBox="1"/>
          <p:nvPr/>
        </p:nvSpPr>
        <p:spPr>
          <a:xfrm>
            <a:off x="129309" y="5012422"/>
            <a:ext cx="4996872" cy="646331"/>
          </a:xfrm>
          <a:prstGeom prst="rect">
            <a:avLst/>
          </a:prstGeom>
          <a:noFill/>
        </p:spPr>
        <p:txBody>
          <a:bodyPr wrap="square" rtlCol="0">
            <a:spAutoFit/>
          </a:bodyPr>
          <a:lstStyle/>
          <a:p>
            <a:r>
              <a:rPr lang="zh-CN" altLang="en-US" dirty="0"/>
              <a:t>总线接口单元：负责寻址，读取存储单元的数据和指令。</a:t>
            </a:r>
            <a:endParaRPr lang="en-US" altLang="zh-CN" dirty="0"/>
          </a:p>
        </p:txBody>
      </p:sp>
      <p:sp>
        <p:nvSpPr>
          <p:cNvPr id="9" name="文本框 8"/>
          <p:cNvSpPr txBox="1"/>
          <p:nvPr/>
        </p:nvSpPr>
        <p:spPr>
          <a:xfrm>
            <a:off x="2660073" y="1246909"/>
            <a:ext cx="6936509" cy="3662541"/>
          </a:xfrm>
          <a:prstGeom prst="rect">
            <a:avLst/>
          </a:prstGeom>
          <a:solidFill>
            <a:schemeClr val="accent1">
              <a:lumMod val="75000"/>
            </a:schemeClr>
          </a:solidFill>
        </p:spPr>
        <p:txBody>
          <a:bodyPr wrap="square" rtlCol="0">
            <a:spAutoFit/>
          </a:bodyPr>
          <a:lstStyle/>
          <a:p>
            <a:endParaRPr lang="en-US" altLang="zh-CN" sz="2800" dirty="0">
              <a:solidFill>
                <a:schemeClr val="bg1"/>
              </a:solidFill>
            </a:endParaRPr>
          </a:p>
          <a:p>
            <a:r>
              <a:rPr lang="zh-CN" altLang="en-US" sz="2800" dirty="0">
                <a:solidFill>
                  <a:schemeClr val="bg1"/>
                </a:solidFill>
              </a:rPr>
              <a:t>所以，简单的来说，</a:t>
            </a:r>
            <a:r>
              <a:rPr lang="en-US" altLang="zh-CN" sz="2800" dirty="0">
                <a:solidFill>
                  <a:schemeClr val="bg1"/>
                </a:solidFill>
              </a:rPr>
              <a:t>CPU</a:t>
            </a:r>
            <a:r>
              <a:rPr lang="zh-CN" altLang="en-US" sz="2800" dirty="0">
                <a:solidFill>
                  <a:schemeClr val="bg1"/>
                </a:solidFill>
              </a:rPr>
              <a:t>是</a:t>
            </a:r>
            <a:r>
              <a:rPr lang="en-US" altLang="zh-CN" sz="2800" dirty="0">
                <a:solidFill>
                  <a:schemeClr val="bg1"/>
                </a:solidFill>
              </a:rPr>
              <a:t>…</a:t>
            </a:r>
          </a:p>
          <a:p>
            <a:pPr marL="457200" indent="-457200">
              <a:buFont typeface="Arial" panose="020B0604020202020204" pitchFamily="34" charset="0"/>
              <a:buChar char="•"/>
            </a:pPr>
            <a:r>
              <a:rPr lang="zh-CN" altLang="en-US" sz="2000" dirty="0">
                <a:solidFill>
                  <a:schemeClr val="bg1"/>
                </a:solidFill>
              </a:rPr>
              <a:t>由运算器，控制器，寄存器等器件组成，有内部总线相连接。</a:t>
            </a:r>
            <a:endParaRPr lang="en-US" altLang="zh-CN" sz="2000" dirty="0">
              <a:solidFill>
                <a:schemeClr val="bg1"/>
              </a:solidFill>
            </a:endParaRPr>
          </a:p>
          <a:p>
            <a:r>
              <a:rPr lang="zh-CN" altLang="en-US" sz="2800" dirty="0">
                <a:solidFill>
                  <a:schemeClr val="bg1"/>
                </a:solidFill>
              </a:rPr>
              <a:t>在</a:t>
            </a:r>
            <a:r>
              <a:rPr lang="en-US" altLang="zh-CN" sz="2800" dirty="0">
                <a:solidFill>
                  <a:schemeClr val="bg1"/>
                </a:solidFill>
              </a:rPr>
              <a:t>CPU</a:t>
            </a:r>
            <a:r>
              <a:rPr lang="zh-CN" altLang="en-US" sz="2800" dirty="0">
                <a:solidFill>
                  <a:schemeClr val="bg1"/>
                </a:solidFill>
              </a:rPr>
              <a:t>中</a:t>
            </a:r>
            <a:r>
              <a:rPr lang="en-US" altLang="zh-CN" sz="2800" dirty="0">
                <a:solidFill>
                  <a:schemeClr val="bg1"/>
                </a:solidFill>
              </a:rPr>
              <a:t>…</a:t>
            </a:r>
          </a:p>
          <a:p>
            <a:pPr marL="457200" indent="-457200">
              <a:buFont typeface="Arial" panose="020B0604020202020204" pitchFamily="34" charset="0"/>
              <a:buChar char="•"/>
            </a:pPr>
            <a:r>
              <a:rPr lang="zh-CN" altLang="en-US" dirty="0">
                <a:solidFill>
                  <a:schemeClr val="bg1"/>
                </a:solidFill>
              </a:rPr>
              <a:t>运算器进行信息处理</a:t>
            </a:r>
            <a:endParaRPr lang="en-US" altLang="zh-CN" dirty="0">
              <a:solidFill>
                <a:schemeClr val="bg1"/>
              </a:solidFill>
            </a:endParaRPr>
          </a:p>
          <a:p>
            <a:pPr marL="457200" indent="-457200">
              <a:buFont typeface="Arial" panose="020B0604020202020204" pitchFamily="34" charset="0"/>
              <a:buChar char="•"/>
            </a:pPr>
            <a:r>
              <a:rPr lang="zh-CN" altLang="en-US" dirty="0">
                <a:solidFill>
                  <a:schemeClr val="bg1"/>
                </a:solidFill>
              </a:rPr>
              <a:t>寄存器进行信息储存</a:t>
            </a:r>
            <a:endParaRPr lang="en-US" altLang="zh-CN" dirty="0">
              <a:solidFill>
                <a:schemeClr val="bg1"/>
              </a:solidFill>
            </a:endParaRPr>
          </a:p>
          <a:p>
            <a:pPr marL="457200" indent="-457200">
              <a:buFont typeface="Arial" panose="020B0604020202020204" pitchFamily="34" charset="0"/>
              <a:buChar char="•"/>
            </a:pPr>
            <a:r>
              <a:rPr lang="zh-CN" altLang="en-US" dirty="0">
                <a:solidFill>
                  <a:schemeClr val="bg1"/>
                </a:solidFill>
              </a:rPr>
              <a:t>控制器控制器件工作</a:t>
            </a:r>
            <a:endParaRPr lang="en-US" altLang="zh-CN" dirty="0">
              <a:solidFill>
                <a:schemeClr val="bg1"/>
              </a:solidFill>
            </a:endParaRPr>
          </a:p>
          <a:p>
            <a:pPr marL="457200" indent="-457200">
              <a:buFont typeface="Arial" panose="020B0604020202020204" pitchFamily="34" charset="0"/>
              <a:buChar char="•"/>
            </a:pPr>
            <a:r>
              <a:rPr lang="zh-CN" altLang="en-US" dirty="0">
                <a:solidFill>
                  <a:schemeClr val="bg1"/>
                </a:solidFill>
              </a:rPr>
              <a:t>内部总线进行数据传送</a:t>
            </a:r>
            <a:endParaRPr lang="en-US" altLang="zh-CN" dirty="0">
              <a:solidFill>
                <a:schemeClr val="bg1"/>
              </a:solidFill>
            </a:endParaRPr>
          </a:p>
          <a:p>
            <a:pPr marL="457200" indent="-457200">
              <a:buFont typeface="Arial" panose="020B0604020202020204" pitchFamily="34" charset="0"/>
              <a:buChar char="•"/>
            </a:pPr>
            <a:endParaRPr lang="en-US" altLang="zh-CN" dirty="0">
              <a:solidFill>
                <a:schemeClr val="bg1"/>
              </a:solidFill>
            </a:endParaRPr>
          </a:p>
          <a:p>
            <a:pPr marL="457200" indent="-457200">
              <a:buFont typeface="Arial" panose="020B0604020202020204" pitchFamily="34" charset="0"/>
              <a:buChar char="•"/>
            </a:pPr>
            <a:endParaRPr lang="zh-CN" altLang="en-US" dirty="0">
              <a:solidFill>
                <a:schemeClr val="bg1"/>
              </a:solidFill>
            </a:endParaRPr>
          </a:p>
        </p:txBody>
      </p:sp>
    </p:spTree>
    <p:extLst>
      <p:ext uri="{BB962C8B-B14F-4D97-AF65-F5344CB8AC3E}">
        <p14:creationId xmlns:p14="http://schemas.microsoft.com/office/powerpoint/2010/main" val="406263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Effect transition="in" filter="fade">
                                      <p:cBhvr>
                                        <p:cTn id="32" dur="1000"/>
                                        <p:tgtEl>
                                          <p:spTgt spid="9">
                                            <p:txEl>
                                              <p:pRg st="1" end="1"/>
                                            </p:txEl>
                                          </p:spTgt>
                                        </p:tgtEl>
                                      </p:cBhvr>
                                    </p:animEffect>
                                    <p:anim calcmode="lin" valueType="num">
                                      <p:cBhvr>
                                        <p:cTn id="3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9">
                                            <p:txEl>
                                              <p:pRg st="2" end="2"/>
                                            </p:txEl>
                                          </p:spTgt>
                                        </p:tgtEl>
                                        <p:attrNameLst>
                                          <p:attrName>style.visibility</p:attrName>
                                        </p:attrNameLst>
                                      </p:cBhvr>
                                      <p:to>
                                        <p:strVal val="visible"/>
                                      </p:to>
                                    </p:set>
                                    <p:animEffect transition="in" filter="fade">
                                      <p:cBhvr>
                                        <p:cTn id="39" dur="1000"/>
                                        <p:tgtEl>
                                          <p:spTgt spid="9">
                                            <p:txEl>
                                              <p:pRg st="2" end="2"/>
                                            </p:txEl>
                                          </p:spTgt>
                                        </p:tgtEl>
                                      </p:cBhvr>
                                    </p:animEffect>
                                    <p:anim calcmode="lin" valueType="num">
                                      <p:cBhvr>
                                        <p:cTn id="4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9">
                                            <p:txEl>
                                              <p:pRg st="3" end="3"/>
                                            </p:txEl>
                                          </p:spTgt>
                                        </p:tgtEl>
                                        <p:attrNameLst>
                                          <p:attrName>style.visibility</p:attrName>
                                        </p:attrNameLst>
                                      </p:cBhvr>
                                      <p:to>
                                        <p:strVal val="visible"/>
                                      </p:to>
                                    </p:set>
                                    <p:animEffect transition="in" filter="fade">
                                      <p:cBhvr>
                                        <p:cTn id="46" dur="1000"/>
                                        <p:tgtEl>
                                          <p:spTgt spid="9">
                                            <p:txEl>
                                              <p:pRg st="3" end="3"/>
                                            </p:txEl>
                                          </p:spTgt>
                                        </p:tgtEl>
                                      </p:cBhvr>
                                    </p:animEffect>
                                    <p:anim calcmode="lin" valueType="num">
                                      <p:cBhvr>
                                        <p:cTn id="47"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48"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9">
                                            <p:txEl>
                                              <p:pRg st="4" end="4"/>
                                            </p:txEl>
                                          </p:spTgt>
                                        </p:tgtEl>
                                        <p:attrNameLst>
                                          <p:attrName>style.visibility</p:attrName>
                                        </p:attrNameLst>
                                      </p:cBhvr>
                                      <p:to>
                                        <p:strVal val="visible"/>
                                      </p:to>
                                    </p:set>
                                    <p:animEffect transition="in" filter="fade">
                                      <p:cBhvr>
                                        <p:cTn id="53" dur="500"/>
                                        <p:tgtEl>
                                          <p:spTgt spid="9">
                                            <p:txEl>
                                              <p:pRg st="4" end="4"/>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9">
                                            <p:txEl>
                                              <p:pRg st="5" end="5"/>
                                            </p:txEl>
                                          </p:spTgt>
                                        </p:tgtEl>
                                        <p:attrNameLst>
                                          <p:attrName>style.visibility</p:attrName>
                                        </p:attrNameLst>
                                      </p:cBhvr>
                                      <p:to>
                                        <p:strVal val="visible"/>
                                      </p:to>
                                    </p:set>
                                    <p:animEffect transition="in" filter="fade">
                                      <p:cBhvr>
                                        <p:cTn id="58" dur="500"/>
                                        <p:tgtEl>
                                          <p:spTgt spid="9">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9">
                                            <p:txEl>
                                              <p:pRg st="6" end="6"/>
                                            </p:txEl>
                                          </p:spTgt>
                                        </p:tgtEl>
                                        <p:attrNameLst>
                                          <p:attrName>style.visibility</p:attrName>
                                        </p:attrNameLst>
                                      </p:cBhvr>
                                      <p:to>
                                        <p:strVal val="visible"/>
                                      </p:to>
                                    </p:set>
                                    <p:animEffect transition="in" filter="fade">
                                      <p:cBhvr>
                                        <p:cTn id="63" dur="500"/>
                                        <p:tgtEl>
                                          <p:spTgt spid="9">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9">
                                            <p:txEl>
                                              <p:pRg st="7" end="7"/>
                                            </p:txEl>
                                          </p:spTgt>
                                        </p:tgtEl>
                                        <p:attrNameLst>
                                          <p:attrName>style.visibility</p:attrName>
                                        </p:attrNameLst>
                                      </p:cBhvr>
                                      <p:to>
                                        <p:strVal val="visible"/>
                                      </p:to>
                                    </p:set>
                                    <p:animEffect transition="in" filter="fade">
                                      <p:cBhvr>
                                        <p:cTn id="68"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内容占位符 2"/>
              <p:cNvSpPr>
                <a:spLocks noGrp="1"/>
              </p:cNvSpPr>
              <p:nvPr>
                <p:ph idx="1"/>
              </p:nvPr>
            </p:nvSpPr>
            <p:spPr>
              <a:xfrm>
                <a:off x="0" y="1325563"/>
                <a:ext cx="10515600" cy="3052473"/>
              </a:xfrm>
            </p:spPr>
            <p:txBody>
              <a:bodyPr/>
              <a:lstStyle/>
              <a:p>
                <a:r>
                  <a:rPr lang="zh-CN" altLang="en-US" dirty="0"/>
                  <a:t>在冯诺依曼架构中，处理器掌控着三条总线：</a:t>
                </a:r>
                <a:endParaRPr lang="en-US" altLang="zh-CN" dirty="0"/>
              </a:p>
              <a:p>
                <a:pPr marL="0" indent="0" algn="ctr">
                  <a:buNone/>
                </a:pPr>
                <a:r>
                  <a:rPr lang="zh-CN" altLang="en-US" dirty="0">
                    <a:solidFill>
                      <a:srgbClr val="FF0000"/>
                    </a:solidFill>
                  </a:rPr>
                  <a:t>控制总线</a:t>
                </a:r>
                <a:r>
                  <a:rPr lang="zh-CN" altLang="en-US" dirty="0"/>
                  <a:t>，</a:t>
                </a:r>
                <a:r>
                  <a:rPr lang="zh-CN" altLang="en-US" dirty="0">
                    <a:solidFill>
                      <a:srgbClr val="00B050"/>
                    </a:solidFill>
                  </a:rPr>
                  <a:t>数据总线</a:t>
                </a:r>
                <a:r>
                  <a:rPr lang="zh-CN" altLang="en-US" dirty="0"/>
                  <a:t>，</a:t>
                </a:r>
                <a:r>
                  <a:rPr lang="zh-CN" altLang="en-US" dirty="0">
                    <a:solidFill>
                      <a:srgbClr val="0070C0"/>
                    </a:solidFill>
                  </a:rPr>
                  <a:t>地址总线</a:t>
                </a:r>
                <a:endParaRPr lang="en-US" altLang="zh-CN" dirty="0">
                  <a:solidFill>
                    <a:srgbClr val="0070C0"/>
                  </a:solidFill>
                </a:endParaRPr>
              </a:p>
              <a:p>
                <a:r>
                  <a:rPr lang="zh-CN" altLang="en-US" dirty="0">
                    <a:solidFill>
                      <a:srgbClr val="0070C0"/>
                    </a:solidFill>
                  </a:rPr>
                  <a:t>关于地址总线：</a:t>
                </a:r>
                <a:endParaRPr lang="en-US" altLang="zh-CN" dirty="0">
                  <a:solidFill>
                    <a:srgbClr val="0070C0"/>
                  </a:solidFill>
                </a:endParaRPr>
              </a:p>
              <a:p>
                <a:pPr lvl="1"/>
                <a:r>
                  <a:rPr lang="zh-CN" altLang="en-US" sz="1800" dirty="0">
                    <a:solidFill>
                      <a:srgbClr val="0070C0"/>
                    </a:solidFill>
                  </a:rPr>
                  <a:t>假设处理器</a:t>
                </a:r>
                <a:r>
                  <a:rPr lang="en-US" altLang="zh-CN" sz="1800" dirty="0">
                    <a:solidFill>
                      <a:srgbClr val="0070C0"/>
                    </a:solidFill>
                  </a:rPr>
                  <a:t>A</a:t>
                </a:r>
                <a:r>
                  <a:rPr lang="zh-CN" altLang="en-US" sz="1800" dirty="0">
                    <a:solidFill>
                      <a:srgbClr val="0070C0"/>
                    </a:solidFill>
                  </a:rPr>
                  <a:t>有</a:t>
                </a:r>
                <a:r>
                  <a:rPr lang="en-US" altLang="zh-CN" sz="1800" dirty="0">
                    <a:solidFill>
                      <a:srgbClr val="0070C0"/>
                    </a:solidFill>
                  </a:rPr>
                  <a:t>10</a:t>
                </a:r>
                <a:r>
                  <a:rPr lang="zh-CN" altLang="en-US" sz="1800" dirty="0">
                    <a:solidFill>
                      <a:srgbClr val="0070C0"/>
                    </a:solidFill>
                  </a:rPr>
                  <a:t>根地址总线。我们知道，一根线可以传输两种情况高电平和低电平（零和一）。那么这</a:t>
                </a:r>
                <a:r>
                  <a:rPr lang="en-US" altLang="zh-CN" sz="1800" dirty="0">
                    <a:solidFill>
                      <a:srgbClr val="0070C0"/>
                    </a:solidFill>
                  </a:rPr>
                  <a:t>10</a:t>
                </a:r>
                <a:r>
                  <a:rPr lang="zh-CN" altLang="en-US" sz="1800" dirty="0">
                    <a:solidFill>
                      <a:srgbClr val="0070C0"/>
                    </a:solidFill>
                  </a:rPr>
                  <a:t>条线可以表示</a:t>
                </a:r>
                <a14:m>
                  <m:oMath xmlns:m="http://schemas.openxmlformats.org/officeDocument/2006/math">
                    <m:sSup>
                      <m:sSupPr>
                        <m:ctrlPr>
                          <a:rPr lang="en-US" altLang="zh-CN" sz="1800" i="1" smtClean="0">
                            <a:solidFill>
                              <a:srgbClr val="0070C0"/>
                            </a:solidFill>
                            <a:latin typeface="Cambria Math" panose="02040503050406030204" pitchFamily="18" charset="0"/>
                          </a:rPr>
                        </m:ctrlPr>
                      </m:sSupPr>
                      <m:e>
                        <m:r>
                          <a:rPr lang="en-US" altLang="zh-CN" sz="1800" b="0" i="1" smtClean="0">
                            <a:solidFill>
                              <a:srgbClr val="0070C0"/>
                            </a:solidFill>
                            <a:latin typeface="Cambria Math" panose="02040503050406030204" pitchFamily="18" charset="0"/>
                          </a:rPr>
                          <m:t>2</m:t>
                        </m:r>
                      </m:e>
                      <m:sup>
                        <m:r>
                          <a:rPr lang="en-US" altLang="zh-CN" sz="1800" b="0" i="1" smtClean="0">
                            <a:solidFill>
                              <a:srgbClr val="0070C0"/>
                            </a:solidFill>
                            <a:latin typeface="Cambria Math" panose="02040503050406030204" pitchFamily="18" charset="0"/>
                          </a:rPr>
                          <m:t>10</m:t>
                        </m:r>
                      </m:sup>
                    </m:sSup>
                  </m:oMath>
                </a14:m>
                <a:r>
                  <a:rPr lang="zh-CN" altLang="en-US" sz="1800" dirty="0">
                    <a:solidFill>
                      <a:srgbClr val="0070C0"/>
                    </a:solidFill>
                  </a:rPr>
                  <a:t>个内存单元。</a:t>
                </a:r>
                <a:endParaRPr lang="en-US" altLang="zh-CN" sz="1800" dirty="0">
                  <a:solidFill>
                    <a:srgbClr val="0070C0"/>
                  </a:solidFill>
                </a:endParaRPr>
              </a:p>
              <a:p>
                <a:pPr lvl="1"/>
                <a:r>
                  <a:rPr lang="zh-CN" altLang="en-US" sz="1800" dirty="0">
                    <a:solidFill>
                      <a:srgbClr val="0070C0"/>
                    </a:solidFill>
                  </a:rPr>
                  <a:t>所以，对于任意给定的处理器有</a:t>
                </a:r>
                <a14:m>
                  <m:oMath xmlns:m="http://schemas.openxmlformats.org/officeDocument/2006/math">
                    <m:r>
                      <a:rPr lang="en-US" altLang="zh-CN" sz="1800" b="0" i="1" smtClean="0">
                        <a:solidFill>
                          <a:srgbClr val="0070C0"/>
                        </a:solidFill>
                        <a:latin typeface="Cambria Math" panose="02040503050406030204" pitchFamily="18" charset="0"/>
                      </a:rPr>
                      <m:t>𝑥</m:t>
                    </m:r>
                    <m:r>
                      <a:rPr lang="zh-CN" altLang="en-US" sz="1800" i="1">
                        <a:solidFill>
                          <a:srgbClr val="0070C0"/>
                        </a:solidFill>
                        <a:latin typeface="Cambria Math" panose="02040503050406030204" pitchFamily="18" charset="0"/>
                      </a:rPr>
                      <m:t>根</m:t>
                    </m:r>
                    <m:r>
                      <a:rPr lang="zh-CN" altLang="en-US" sz="1800" i="1" smtClean="0">
                        <a:solidFill>
                          <a:srgbClr val="0070C0"/>
                        </a:solidFill>
                        <a:latin typeface="Cambria Math" panose="02040503050406030204" pitchFamily="18" charset="0"/>
                      </a:rPr>
                      <m:t>地址</m:t>
                    </m:r>
                  </m:oMath>
                </a14:m>
                <a:r>
                  <a:rPr lang="zh-CN" altLang="en-US" sz="1800" dirty="0">
                    <a:solidFill>
                      <a:srgbClr val="0070C0"/>
                    </a:solidFill>
                  </a:rPr>
                  <a:t>总线，存在于</a:t>
                </a:r>
                <a14:m>
                  <m:oMath xmlns:m="http://schemas.openxmlformats.org/officeDocument/2006/math">
                    <m:sSup>
                      <m:sSupPr>
                        <m:ctrlPr>
                          <a:rPr lang="en-US" altLang="zh-CN" sz="1800" i="1" smtClean="0">
                            <a:solidFill>
                              <a:srgbClr val="0070C0"/>
                            </a:solidFill>
                            <a:latin typeface="Cambria Math" panose="02040503050406030204" pitchFamily="18" charset="0"/>
                          </a:rPr>
                        </m:ctrlPr>
                      </m:sSupPr>
                      <m:e>
                        <m:r>
                          <a:rPr lang="en-US" altLang="zh-CN" sz="1800" b="0" i="1" smtClean="0">
                            <a:solidFill>
                              <a:srgbClr val="0070C0"/>
                            </a:solidFill>
                            <a:latin typeface="Cambria Math" panose="02040503050406030204" pitchFamily="18" charset="0"/>
                          </a:rPr>
                          <m:t>2</m:t>
                        </m:r>
                      </m:e>
                      <m:sup>
                        <m:r>
                          <a:rPr lang="en-US" altLang="zh-CN" sz="1800" b="0" i="1" smtClean="0">
                            <a:solidFill>
                              <a:srgbClr val="0070C0"/>
                            </a:solidFill>
                            <a:latin typeface="Cambria Math" panose="02040503050406030204" pitchFamily="18" charset="0"/>
                          </a:rPr>
                          <m:t>𝑥</m:t>
                        </m:r>
                      </m:sup>
                    </m:sSup>
                  </m:oMath>
                </a14:m>
                <a:r>
                  <a:rPr lang="zh-CN" altLang="en-US" sz="1800" dirty="0">
                    <a:solidFill>
                      <a:srgbClr val="0070C0"/>
                    </a:solidFill>
                  </a:rPr>
                  <a:t>个内存单元的寻址能力。那么这个处理器的地址总线宽度为</a:t>
                </a:r>
                <a14:m>
                  <m:oMath xmlns:m="http://schemas.openxmlformats.org/officeDocument/2006/math">
                    <m:r>
                      <a:rPr lang="en-US" altLang="zh-CN" sz="1800" b="0" i="1" smtClean="0">
                        <a:solidFill>
                          <a:srgbClr val="0070C0"/>
                        </a:solidFill>
                        <a:latin typeface="Cambria Math" panose="02040503050406030204" pitchFamily="18" charset="0"/>
                      </a:rPr>
                      <m:t>𝑥</m:t>
                    </m:r>
                    <m:r>
                      <a:rPr lang="zh-CN" altLang="en-US" sz="1800" i="1" smtClean="0">
                        <a:solidFill>
                          <a:srgbClr val="0070C0"/>
                        </a:solidFill>
                        <a:latin typeface="Cambria Math" panose="02040503050406030204" pitchFamily="18" charset="0"/>
                      </a:rPr>
                      <m:t>。</m:t>
                    </m:r>
                  </m:oMath>
                </a14:m>
                <a:endParaRPr lang="en-US" altLang="zh-CN" sz="1800" dirty="0">
                  <a:solidFill>
                    <a:srgbClr val="0070C0"/>
                  </a:solidFill>
                </a:endParaRPr>
              </a:p>
              <a:p>
                <a:pPr marL="457200" lvl="1" indent="0">
                  <a:buNone/>
                </a:pPr>
                <a:endParaRPr lang="en-US" altLang="zh-CN" dirty="0">
                  <a:solidFill>
                    <a:srgbClr val="0070C0"/>
                  </a:solidFill>
                </a:endParaRPr>
              </a:p>
              <a:p>
                <a:pPr marL="457200" lvl="1" indent="0">
                  <a:buNone/>
                </a:pPr>
                <a:endParaRPr lang="en-US" altLang="zh-CN" dirty="0">
                  <a:solidFill>
                    <a:srgbClr val="0070C0"/>
                  </a:solidFill>
                </a:endParaRPr>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xfrm>
                <a:off x="0" y="1325563"/>
                <a:ext cx="10515600" cy="3052473"/>
              </a:xfrm>
              <a:blipFill>
                <a:blip r:embed="rId3"/>
                <a:stretch>
                  <a:fillRect l="-1043" t="-3593" r="-1565"/>
                </a:stretch>
              </a:blipFill>
            </p:spPr>
            <p:txBody>
              <a:bodyPr/>
              <a:lstStyle/>
              <a:p>
                <a:r>
                  <a:rPr lang="zh-CN" altLang="en-US">
                    <a:noFill/>
                  </a:rPr>
                  <a:t> </a:t>
                </a:r>
              </a:p>
            </p:txBody>
          </p:sp>
        </mc:Fallback>
      </mc:AlternateContent>
      <p:sp>
        <p:nvSpPr>
          <p:cNvPr id="4" name="标题 1"/>
          <p:cNvSpPr>
            <a:spLocks noGrp="1"/>
          </p:cNvSpPr>
          <p:nvPr>
            <p:ph type="title"/>
          </p:nvPr>
        </p:nvSpPr>
        <p:spPr>
          <a:xfrm>
            <a:off x="0" y="0"/>
            <a:ext cx="10515600" cy="1325563"/>
          </a:xfrm>
        </p:spPr>
        <p:txBody>
          <a:bodyPr/>
          <a:lstStyle/>
          <a:p>
            <a:r>
              <a:rPr lang="zh-CN" altLang="en-US" dirty="0"/>
              <a:t>中央处理器之总线</a:t>
            </a:r>
            <a:br>
              <a:rPr lang="en-US" altLang="zh-CN" dirty="0"/>
            </a:br>
            <a:r>
              <a:rPr lang="en-US" altLang="zh-CN" sz="2000" b="1" dirty="0"/>
              <a:t>C</a:t>
            </a:r>
            <a:r>
              <a:rPr lang="en-US" altLang="zh-CN" sz="2000" dirty="0"/>
              <a:t>entral </a:t>
            </a:r>
            <a:r>
              <a:rPr lang="en-US" altLang="zh-CN" sz="2000" b="1" dirty="0"/>
              <a:t>P</a:t>
            </a:r>
            <a:r>
              <a:rPr lang="en-US" altLang="zh-CN" sz="2000" dirty="0"/>
              <a:t>rocessing </a:t>
            </a:r>
            <a:r>
              <a:rPr lang="en-US" altLang="zh-CN" sz="2000" b="1" dirty="0"/>
              <a:t>U</a:t>
            </a:r>
            <a:r>
              <a:rPr lang="en-US" altLang="zh-CN" sz="2000" dirty="0"/>
              <a:t>nit - Bus</a:t>
            </a:r>
            <a:endParaRPr lang="zh-CN" altLang="en-US" sz="2000" dirty="0"/>
          </a:p>
        </p:txBody>
      </p:sp>
      <mc:AlternateContent xmlns:mc="http://schemas.openxmlformats.org/markup-compatibility/2006" xmlns:a14="http://schemas.microsoft.com/office/drawing/2010/main">
        <mc:Choice Requires="a14">
          <p:sp>
            <p:nvSpPr>
              <p:cNvPr id="5" name="文本框 4"/>
              <p:cNvSpPr txBox="1"/>
              <p:nvPr/>
            </p:nvSpPr>
            <p:spPr>
              <a:xfrm>
                <a:off x="0" y="3977926"/>
                <a:ext cx="11351491" cy="1770421"/>
              </a:xfrm>
              <a:prstGeom prst="rect">
                <a:avLst/>
              </a:prstGeom>
              <a:noFill/>
            </p:spPr>
            <p:txBody>
              <a:bodyPr wrap="square" rtlCol="0">
                <a:spAutoFit/>
              </a:bodyPr>
              <a:lstStyle/>
              <a:p>
                <a:pPr marL="285750" indent="-285750">
                  <a:buFont typeface="Arial" panose="020B0604020202020204" pitchFamily="34" charset="0"/>
                  <a:buChar char="•"/>
                </a:pPr>
                <a:r>
                  <a:rPr lang="zh-CN" altLang="en-US" sz="2800" dirty="0">
                    <a:solidFill>
                      <a:srgbClr val="00B050"/>
                    </a:solidFill>
                  </a:rPr>
                  <a:t>关于数据总线</a:t>
                </a:r>
                <a:endParaRPr lang="en-US" altLang="zh-CN" sz="2800" dirty="0">
                  <a:solidFill>
                    <a:srgbClr val="00B050"/>
                  </a:solidFill>
                </a:endParaRPr>
              </a:p>
              <a:p>
                <a:pPr marL="742950" lvl="1" indent="-285750">
                  <a:buFont typeface="Arial" panose="020B0604020202020204" pitchFamily="34" charset="0"/>
                  <a:buChar char="•"/>
                </a:pPr>
                <a:r>
                  <a:rPr lang="zh-CN" altLang="en-US" dirty="0">
                    <a:solidFill>
                      <a:srgbClr val="00B050"/>
                    </a:solidFill>
                  </a:rPr>
                  <a:t>假设处理器</a:t>
                </a:r>
                <a:r>
                  <a:rPr lang="en-US" altLang="zh-CN" dirty="0">
                    <a:solidFill>
                      <a:srgbClr val="00B050"/>
                    </a:solidFill>
                  </a:rPr>
                  <a:t>A</a:t>
                </a:r>
                <a:r>
                  <a:rPr lang="zh-CN" altLang="en-US" dirty="0">
                    <a:solidFill>
                      <a:srgbClr val="00B050"/>
                    </a:solidFill>
                  </a:rPr>
                  <a:t>有</a:t>
                </a:r>
                <a:r>
                  <a:rPr lang="en-US" altLang="zh-CN" dirty="0">
                    <a:solidFill>
                      <a:srgbClr val="00B050"/>
                    </a:solidFill>
                  </a:rPr>
                  <a:t>16</a:t>
                </a:r>
                <a:r>
                  <a:rPr lang="zh-CN" altLang="en-US" dirty="0">
                    <a:solidFill>
                      <a:srgbClr val="00B050"/>
                    </a:solidFill>
                  </a:rPr>
                  <a:t>根数据总线。我们知道，一根线可以传输两种情况即高电平和低电平（零和一）。</a:t>
                </a:r>
                <a:r>
                  <a:rPr lang="en-US" altLang="zh-CN" dirty="0">
                    <a:solidFill>
                      <a:srgbClr val="00B050"/>
                    </a:solidFill>
                  </a:rPr>
                  <a:t>8</a:t>
                </a:r>
                <a:r>
                  <a:rPr lang="zh-CN" altLang="en-US" dirty="0">
                    <a:solidFill>
                      <a:srgbClr val="00B050"/>
                    </a:solidFill>
                  </a:rPr>
                  <a:t>根数据总线可以传输八比特即一字节，那么</a:t>
                </a:r>
                <a:r>
                  <a:rPr lang="en-US" altLang="zh-CN" dirty="0">
                    <a:solidFill>
                      <a:srgbClr val="00B050"/>
                    </a:solidFill>
                  </a:rPr>
                  <a:t>16</a:t>
                </a:r>
                <a:r>
                  <a:rPr lang="zh-CN" altLang="en-US" dirty="0">
                    <a:solidFill>
                      <a:srgbClr val="00B050"/>
                    </a:solidFill>
                  </a:rPr>
                  <a:t>根则可以传输</a:t>
                </a:r>
                <a:r>
                  <a:rPr lang="en-US" altLang="zh-CN" dirty="0">
                    <a:solidFill>
                      <a:srgbClr val="00B050"/>
                    </a:solidFill>
                  </a:rPr>
                  <a:t>16</a:t>
                </a:r>
                <a:r>
                  <a:rPr lang="zh-CN" altLang="en-US" dirty="0">
                    <a:solidFill>
                      <a:srgbClr val="00B050"/>
                    </a:solidFill>
                  </a:rPr>
                  <a:t>比特即两字节。</a:t>
                </a:r>
                <a:endParaRPr lang="en-US" altLang="zh-CN" dirty="0">
                  <a:solidFill>
                    <a:srgbClr val="00B050"/>
                  </a:solidFill>
                </a:endParaRPr>
              </a:p>
              <a:p>
                <a:pPr marL="742950" lvl="1" indent="-285750">
                  <a:buFont typeface="Arial" panose="020B0604020202020204" pitchFamily="34" charset="0"/>
                  <a:buChar char="•"/>
                </a:pPr>
                <a:r>
                  <a:rPr lang="zh-CN" altLang="en-US" dirty="0">
                    <a:solidFill>
                      <a:srgbClr val="00B050"/>
                    </a:solidFill>
                  </a:rPr>
                  <a:t>所以，对于任意给定的处理器有</a:t>
                </a:r>
                <a14:m>
                  <m:oMath xmlns:m="http://schemas.openxmlformats.org/officeDocument/2006/math">
                    <m:r>
                      <a:rPr lang="en-US" altLang="zh-CN" i="1">
                        <a:solidFill>
                          <a:srgbClr val="00B050"/>
                        </a:solidFill>
                        <a:latin typeface="Cambria Math" panose="02040503050406030204" pitchFamily="18" charset="0"/>
                      </a:rPr>
                      <m:t>𝑥</m:t>
                    </m:r>
                    <m:r>
                      <a:rPr lang="zh-CN" altLang="en-US" i="1">
                        <a:solidFill>
                          <a:srgbClr val="00B050"/>
                        </a:solidFill>
                        <a:latin typeface="Cambria Math" panose="02040503050406030204" pitchFamily="18" charset="0"/>
                      </a:rPr>
                      <m:t>根</m:t>
                    </m:r>
                  </m:oMath>
                </a14:m>
                <a:r>
                  <a:rPr lang="zh-CN" altLang="en-US" dirty="0">
                    <a:solidFill>
                      <a:srgbClr val="00B050"/>
                    </a:solidFill>
                  </a:rPr>
                  <a:t>数据总线，存在于</a:t>
                </a:r>
                <a14:m>
                  <m:oMath xmlns:m="http://schemas.openxmlformats.org/officeDocument/2006/math">
                    <m:f>
                      <m:fPr>
                        <m:ctrlPr>
                          <a:rPr lang="en-US" altLang="zh-CN" i="1" smtClean="0">
                            <a:solidFill>
                              <a:srgbClr val="00B050"/>
                            </a:solidFill>
                            <a:latin typeface="Cambria Math" panose="02040503050406030204" pitchFamily="18" charset="0"/>
                          </a:rPr>
                        </m:ctrlPr>
                      </m:fPr>
                      <m:num>
                        <m:r>
                          <a:rPr lang="en-US" altLang="zh-CN" b="0" i="1" smtClean="0">
                            <a:solidFill>
                              <a:srgbClr val="00B050"/>
                            </a:solidFill>
                            <a:latin typeface="Cambria Math" panose="02040503050406030204" pitchFamily="18" charset="0"/>
                          </a:rPr>
                          <m:t>𝑥</m:t>
                        </m:r>
                      </m:num>
                      <m:den>
                        <m:r>
                          <a:rPr lang="en-US" altLang="zh-CN" b="0" i="1" smtClean="0">
                            <a:solidFill>
                              <a:srgbClr val="00B050"/>
                            </a:solidFill>
                            <a:latin typeface="Cambria Math" panose="02040503050406030204" pitchFamily="18" charset="0"/>
                          </a:rPr>
                          <m:t>8</m:t>
                        </m:r>
                      </m:den>
                    </m:f>
                    <m:r>
                      <a:rPr lang="en-US" altLang="zh-CN" b="0" i="1" smtClean="0">
                        <a:solidFill>
                          <a:srgbClr val="00B050"/>
                        </a:solidFill>
                        <a:latin typeface="Cambria Math" panose="02040503050406030204" pitchFamily="18" charset="0"/>
                      </a:rPr>
                      <m:t> (</m:t>
                    </m:r>
                    <m:r>
                      <a:rPr lang="en-US" altLang="zh-CN" b="0" i="1" smtClean="0">
                        <a:solidFill>
                          <a:srgbClr val="00B050"/>
                        </a:solidFill>
                        <a:latin typeface="Cambria Math" panose="02040503050406030204" pitchFamily="18" charset="0"/>
                      </a:rPr>
                      <m:t>𝑥</m:t>
                    </m:r>
                    <m:r>
                      <a:rPr lang="en-US" altLang="zh-CN" b="0" i="1" smtClean="0">
                        <a:solidFill>
                          <a:srgbClr val="00B050"/>
                        </a:solidFill>
                        <a:latin typeface="Cambria Math" panose="02040503050406030204" pitchFamily="18" charset="0"/>
                      </a:rPr>
                      <m:t>%2=0,  </m:t>
                    </m:r>
                    <m:r>
                      <a:rPr lang="en-US" altLang="zh-CN" b="0" i="1" smtClean="0">
                        <a:solidFill>
                          <a:srgbClr val="00B050"/>
                        </a:solidFill>
                        <a:latin typeface="Cambria Math" panose="02040503050406030204" pitchFamily="18" charset="0"/>
                        <a:ea typeface="Cambria Math" panose="02040503050406030204" pitchFamily="18" charset="0"/>
                      </a:rPr>
                      <m:t>𝑥</m:t>
                    </m:r>
                    <m:r>
                      <a:rPr lang="en-US" altLang="zh-CN" b="0" i="1" smtClean="0">
                        <a:solidFill>
                          <a:srgbClr val="00B050"/>
                        </a:solidFill>
                        <a:latin typeface="Cambria Math" panose="02040503050406030204" pitchFamily="18" charset="0"/>
                        <a:ea typeface="Cambria Math" panose="02040503050406030204" pitchFamily="18" charset="0"/>
                      </a:rPr>
                      <m:t>≥8)</m:t>
                    </m:r>
                    <m:r>
                      <a:rPr lang="zh-CN" altLang="en-US" i="1">
                        <a:solidFill>
                          <a:srgbClr val="00B050"/>
                        </a:solidFill>
                        <a:latin typeface="Cambria Math" panose="02040503050406030204" pitchFamily="18" charset="0"/>
                      </a:rPr>
                      <m:t>字节</m:t>
                    </m:r>
                  </m:oMath>
                </a14:m>
                <a:r>
                  <a:rPr lang="zh-CN" altLang="en-US" dirty="0">
                    <a:solidFill>
                      <a:srgbClr val="00B050"/>
                    </a:solidFill>
                  </a:rPr>
                  <a:t>的传输能力。那么这个处理器的数据总线宽度为</a:t>
                </a:r>
                <a14:m>
                  <m:oMath xmlns:m="http://schemas.openxmlformats.org/officeDocument/2006/math">
                    <m:r>
                      <a:rPr lang="en-US" altLang="zh-CN" i="1">
                        <a:solidFill>
                          <a:srgbClr val="00B050"/>
                        </a:solidFill>
                        <a:latin typeface="Cambria Math" panose="02040503050406030204" pitchFamily="18" charset="0"/>
                      </a:rPr>
                      <m:t>𝑥</m:t>
                    </m:r>
                  </m:oMath>
                </a14:m>
                <a:endParaRPr lang="zh-CN" altLang="en-US" dirty="0">
                  <a:solidFill>
                    <a:srgbClr val="00B050"/>
                  </a:solidFill>
                </a:endParaRPr>
              </a:p>
            </p:txBody>
          </p:sp>
        </mc:Choice>
        <mc:Fallback xmlns="">
          <p:sp>
            <p:nvSpPr>
              <p:cNvPr id="5" name="文本框 4"/>
              <p:cNvSpPr txBox="1">
                <a:spLocks noRot="1" noChangeAspect="1" noMove="1" noResize="1" noEditPoints="1" noAdjustHandles="1" noChangeArrowheads="1" noChangeShapeType="1" noTextEdit="1"/>
              </p:cNvSpPr>
              <p:nvPr/>
            </p:nvSpPr>
            <p:spPr>
              <a:xfrm>
                <a:off x="0" y="3977926"/>
                <a:ext cx="11351491" cy="1770421"/>
              </a:xfrm>
              <a:prstGeom prst="rect">
                <a:avLst/>
              </a:prstGeom>
              <a:blipFill>
                <a:blip r:embed="rId4"/>
                <a:stretch>
                  <a:fillRect l="-967" t="-4138" b="-2069"/>
                </a:stretch>
              </a:blipFill>
            </p:spPr>
            <p:txBody>
              <a:bodyPr/>
              <a:lstStyle/>
              <a:p>
                <a:r>
                  <a:rPr lang="zh-CN" altLang="en-US">
                    <a:noFill/>
                  </a:rPr>
                  <a:t> </a:t>
                </a:r>
              </a:p>
            </p:txBody>
          </p:sp>
        </mc:Fallback>
      </mc:AlternateContent>
      <p:sp>
        <p:nvSpPr>
          <p:cNvPr id="6" name="文本框 5"/>
          <p:cNvSpPr txBox="1"/>
          <p:nvPr/>
        </p:nvSpPr>
        <p:spPr>
          <a:xfrm>
            <a:off x="0" y="5748347"/>
            <a:ext cx="12071927" cy="800219"/>
          </a:xfrm>
          <a:prstGeom prst="rect">
            <a:avLst/>
          </a:prstGeom>
          <a:noFill/>
        </p:spPr>
        <p:txBody>
          <a:bodyPr wrap="square" rtlCol="0">
            <a:spAutoFit/>
          </a:bodyPr>
          <a:lstStyle/>
          <a:p>
            <a:pPr marL="285750" indent="-285750">
              <a:buFont typeface="Arial" panose="020B0604020202020204" pitchFamily="34" charset="0"/>
              <a:buChar char="•"/>
            </a:pPr>
            <a:r>
              <a:rPr lang="zh-CN" altLang="en-US" sz="2800" dirty="0">
                <a:solidFill>
                  <a:srgbClr val="FF0000"/>
                </a:solidFill>
              </a:rPr>
              <a:t>关于控制总线</a:t>
            </a:r>
            <a:endParaRPr lang="en-US" altLang="zh-CN" sz="2800" dirty="0">
              <a:solidFill>
                <a:srgbClr val="FF0000"/>
              </a:solidFill>
            </a:endParaRPr>
          </a:p>
          <a:p>
            <a:pPr marL="742950" lvl="1" indent="-285750">
              <a:buFont typeface="Arial" panose="020B0604020202020204" pitchFamily="34" charset="0"/>
              <a:buChar char="•"/>
            </a:pPr>
            <a:r>
              <a:rPr lang="zh-CN" altLang="en-US" dirty="0">
                <a:solidFill>
                  <a:srgbClr val="FF0000"/>
                </a:solidFill>
              </a:rPr>
              <a:t>控制总线是一个总称，往往是由不同的控制线组成。主要控制是读还是写。</a:t>
            </a:r>
          </a:p>
        </p:txBody>
      </p:sp>
      <p:sp>
        <p:nvSpPr>
          <p:cNvPr id="7" name="文本框 6"/>
          <p:cNvSpPr txBox="1"/>
          <p:nvPr/>
        </p:nvSpPr>
        <p:spPr>
          <a:xfrm>
            <a:off x="2835564" y="1801091"/>
            <a:ext cx="6585527" cy="2308324"/>
          </a:xfrm>
          <a:prstGeom prst="rect">
            <a:avLst/>
          </a:prstGeom>
          <a:solidFill>
            <a:schemeClr val="accent1">
              <a:lumMod val="75000"/>
            </a:schemeClr>
          </a:solidFill>
        </p:spPr>
        <p:txBody>
          <a:bodyPr wrap="square" rtlCol="0">
            <a:spAutoFit/>
          </a:bodyPr>
          <a:lstStyle/>
          <a:p>
            <a:endParaRPr lang="en-US" altLang="zh-CN" dirty="0">
              <a:solidFill>
                <a:schemeClr val="bg1"/>
              </a:solidFill>
            </a:endParaRPr>
          </a:p>
          <a:p>
            <a:r>
              <a:rPr lang="zh-CN" altLang="en-US" dirty="0">
                <a:solidFill>
                  <a:schemeClr val="bg1"/>
                </a:solidFill>
              </a:rPr>
              <a:t>自己装过电脑的朋友都知道，</a:t>
            </a:r>
            <a:r>
              <a:rPr lang="en-US" altLang="zh-CN" dirty="0">
                <a:solidFill>
                  <a:schemeClr val="bg1"/>
                </a:solidFill>
              </a:rPr>
              <a:t>CPU</a:t>
            </a:r>
            <a:r>
              <a:rPr lang="zh-CN" altLang="en-US" dirty="0">
                <a:solidFill>
                  <a:schemeClr val="bg1"/>
                </a:solidFill>
              </a:rPr>
              <a:t>有很多个引脚，这些引脚和总线相连，或是说它们是总线的入口。总线的宽度决定了</a:t>
            </a:r>
            <a:r>
              <a:rPr lang="en-US" altLang="zh-CN" dirty="0">
                <a:solidFill>
                  <a:schemeClr val="bg1"/>
                </a:solidFill>
              </a:rPr>
              <a:t>CPU</a:t>
            </a:r>
            <a:r>
              <a:rPr lang="zh-CN" altLang="en-US" dirty="0">
                <a:solidFill>
                  <a:schemeClr val="bg1"/>
                </a:solidFill>
              </a:rPr>
              <a:t>与外界沟通的能力。</a:t>
            </a:r>
            <a:endParaRPr lang="en-US" altLang="zh-CN" dirty="0">
              <a:solidFill>
                <a:schemeClr val="bg1"/>
              </a:solidFill>
            </a:endParaRPr>
          </a:p>
          <a:p>
            <a:pPr marL="285750" indent="-285750">
              <a:buFont typeface="Arial" panose="020B0604020202020204" pitchFamily="34" charset="0"/>
              <a:buChar char="•"/>
            </a:pPr>
            <a:r>
              <a:rPr lang="zh-CN" altLang="en-US" dirty="0">
                <a:solidFill>
                  <a:schemeClr val="bg1"/>
                </a:solidFill>
              </a:rPr>
              <a:t>地址总线的宽度决定了</a:t>
            </a:r>
            <a:r>
              <a:rPr lang="en-US" altLang="zh-CN" dirty="0">
                <a:solidFill>
                  <a:schemeClr val="bg1"/>
                </a:solidFill>
              </a:rPr>
              <a:t>CPU</a:t>
            </a:r>
            <a:r>
              <a:rPr lang="zh-CN" altLang="en-US" dirty="0">
                <a:solidFill>
                  <a:schemeClr val="bg1"/>
                </a:solidFill>
              </a:rPr>
              <a:t>的内存寻址能力。</a:t>
            </a:r>
            <a:endParaRPr lang="en-US" altLang="zh-CN" dirty="0">
              <a:solidFill>
                <a:schemeClr val="bg1"/>
              </a:solidFill>
            </a:endParaRPr>
          </a:p>
          <a:p>
            <a:pPr marL="285750" indent="-285750">
              <a:buFont typeface="Arial" panose="020B0604020202020204" pitchFamily="34" charset="0"/>
              <a:buChar char="•"/>
            </a:pPr>
            <a:r>
              <a:rPr lang="zh-CN" altLang="en-US" dirty="0">
                <a:solidFill>
                  <a:schemeClr val="bg1"/>
                </a:solidFill>
              </a:rPr>
              <a:t>数据总线的宽度决定了</a:t>
            </a:r>
            <a:r>
              <a:rPr lang="en-US" altLang="zh-CN" dirty="0">
                <a:solidFill>
                  <a:schemeClr val="bg1"/>
                </a:solidFill>
              </a:rPr>
              <a:t>CPU</a:t>
            </a:r>
            <a:r>
              <a:rPr lang="zh-CN" altLang="en-US" dirty="0">
                <a:solidFill>
                  <a:schemeClr val="bg1"/>
                </a:solidFill>
              </a:rPr>
              <a:t>的数据传送能力。</a:t>
            </a:r>
            <a:endParaRPr lang="en-US" altLang="zh-CN" dirty="0">
              <a:solidFill>
                <a:schemeClr val="bg1"/>
              </a:solidFill>
            </a:endParaRPr>
          </a:p>
          <a:p>
            <a:pPr marL="285750" indent="-285750">
              <a:buFont typeface="Arial" panose="020B0604020202020204" pitchFamily="34" charset="0"/>
              <a:buChar char="•"/>
            </a:pPr>
            <a:r>
              <a:rPr lang="zh-CN" altLang="en-US" dirty="0">
                <a:solidFill>
                  <a:schemeClr val="bg1"/>
                </a:solidFill>
              </a:rPr>
              <a:t>控制总线的宽度决定了</a:t>
            </a:r>
            <a:r>
              <a:rPr lang="en-US" altLang="zh-CN" dirty="0">
                <a:solidFill>
                  <a:schemeClr val="bg1"/>
                </a:solidFill>
              </a:rPr>
              <a:t>CPU</a:t>
            </a:r>
            <a:r>
              <a:rPr lang="zh-CN" altLang="en-US" dirty="0">
                <a:solidFill>
                  <a:schemeClr val="bg1"/>
                </a:solidFill>
              </a:rPr>
              <a:t>的器件控制能力。</a:t>
            </a:r>
            <a:endParaRPr lang="en-US" altLang="zh-CN" dirty="0">
              <a:solidFill>
                <a:schemeClr val="bg1"/>
              </a:solidFill>
            </a:endParaRPr>
          </a:p>
          <a:p>
            <a:pPr marL="285750" indent="-285750">
              <a:buFont typeface="Arial" panose="020B0604020202020204" pitchFamily="34" charset="0"/>
              <a:buChar char="•"/>
            </a:pPr>
            <a:endParaRPr lang="zh-CN" altLang="en-US" dirty="0">
              <a:solidFill>
                <a:schemeClr val="bg1"/>
              </a:solidFill>
            </a:endParaRPr>
          </a:p>
        </p:txBody>
      </p:sp>
      <p:pic>
        <p:nvPicPr>
          <p:cNvPr id="8" name="图片 7"/>
          <p:cNvPicPr>
            <a:picLocks noChangeAspect="1"/>
          </p:cNvPicPr>
          <p:nvPr/>
        </p:nvPicPr>
        <p:blipFill rotWithShape="1">
          <a:blip r:embed="rId5" cstate="print">
            <a:extLst>
              <a:ext uri="{28A0092B-C50C-407E-A947-70E740481C1C}">
                <a14:useLocalDpi xmlns:a14="http://schemas.microsoft.com/office/drawing/2010/main" val="0"/>
              </a:ext>
            </a:extLst>
          </a:blip>
          <a:srcRect l="18971" t="1" r="23957" b="1591"/>
          <a:stretch/>
        </p:blipFill>
        <p:spPr>
          <a:xfrm rot="5400000">
            <a:off x="4166327" y="1371380"/>
            <a:ext cx="3924000" cy="3816000"/>
          </a:xfrm>
          <a:prstGeom prst="rect">
            <a:avLst/>
          </a:prstGeom>
        </p:spPr>
      </p:pic>
      <p:cxnSp>
        <p:nvCxnSpPr>
          <p:cNvPr id="13" name="直接箭头连接符 12"/>
          <p:cNvCxnSpPr/>
          <p:nvPr/>
        </p:nvCxnSpPr>
        <p:spPr>
          <a:xfrm flipH="1">
            <a:off x="6995604" y="648070"/>
            <a:ext cx="1049352" cy="13760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7383617" y="345689"/>
            <a:ext cx="1349406" cy="369332"/>
          </a:xfrm>
          <a:prstGeom prst="rect">
            <a:avLst/>
          </a:prstGeom>
          <a:noFill/>
        </p:spPr>
        <p:txBody>
          <a:bodyPr wrap="square" rtlCol="0">
            <a:spAutoFit/>
          </a:bodyPr>
          <a:lstStyle/>
          <a:p>
            <a:r>
              <a:rPr lang="en-US" altLang="zh-CN" b="1" dirty="0">
                <a:solidFill>
                  <a:srgbClr val="FF0000"/>
                </a:solidFill>
              </a:rPr>
              <a:t>CPU</a:t>
            </a:r>
            <a:r>
              <a:rPr lang="zh-CN" altLang="en-US" b="1" dirty="0">
                <a:solidFill>
                  <a:srgbClr val="FF0000"/>
                </a:solidFill>
              </a:rPr>
              <a:t>的引脚</a:t>
            </a:r>
          </a:p>
        </p:txBody>
      </p:sp>
    </p:spTree>
    <p:extLst>
      <p:ext uri="{BB962C8B-B14F-4D97-AF65-F5344CB8AC3E}">
        <p14:creationId xmlns:p14="http://schemas.microsoft.com/office/powerpoint/2010/main" val="199225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500"/>
                                        <p:tgtEl>
                                          <p:spTgt spid="5">
                                            <p:txEl>
                                              <p:pRg st="1" end="1"/>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500"/>
                                        <p:tgtEl>
                                          <p:spTgt spid="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500"/>
                                        <p:tgtEl>
                                          <p:spTgt spid="6">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fade">
                                      <p:cBhvr>
                                        <p:cTn id="32" dur="500"/>
                                        <p:tgtEl>
                                          <p:spTgt spid="6">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par>
                                <p:cTn id="50" presetID="10" presetClass="entr" presetSubtype="0"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10515600" cy="1325563"/>
          </a:xfrm>
        </p:spPr>
        <p:txBody>
          <a:bodyPr/>
          <a:lstStyle/>
          <a:p>
            <a:r>
              <a:rPr lang="zh-CN" altLang="en-US" dirty="0"/>
              <a:t>中央处理器之寄存器</a:t>
            </a:r>
            <a:br>
              <a:rPr lang="en-US" altLang="zh-CN" dirty="0"/>
            </a:br>
            <a:r>
              <a:rPr lang="en-US" altLang="zh-CN" sz="2000" b="1" dirty="0"/>
              <a:t>C</a:t>
            </a:r>
            <a:r>
              <a:rPr lang="en-US" altLang="zh-CN" sz="2000" dirty="0"/>
              <a:t>entral </a:t>
            </a:r>
            <a:r>
              <a:rPr lang="en-US" altLang="zh-CN" sz="2000" b="1" dirty="0"/>
              <a:t>P</a:t>
            </a:r>
            <a:r>
              <a:rPr lang="en-US" altLang="zh-CN" sz="2000" dirty="0"/>
              <a:t>rocessing </a:t>
            </a:r>
            <a:r>
              <a:rPr lang="en-US" altLang="zh-CN" sz="2000" b="1" dirty="0"/>
              <a:t>U</a:t>
            </a:r>
            <a:r>
              <a:rPr lang="en-US" altLang="zh-CN" sz="2000" dirty="0"/>
              <a:t>nit - Register</a:t>
            </a:r>
            <a:endParaRPr lang="zh-CN" altLang="en-US" sz="2000" dirty="0"/>
          </a:p>
        </p:txBody>
      </p:sp>
      <p:sp>
        <p:nvSpPr>
          <p:cNvPr id="3" name="内容占位符 2"/>
          <p:cNvSpPr>
            <a:spLocks noGrp="1"/>
          </p:cNvSpPr>
          <p:nvPr>
            <p:ph idx="1"/>
          </p:nvPr>
        </p:nvSpPr>
        <p:spPr>
          <a:xfrm>
            <a:off x="0" y="1325563"/>
            <a:ext cx="10372436" cy="4351338"/>
          </a:xfrm>
        </p:spPr>
        <p:txBody>
          <a:bodyPr/>
          <a:lstStyle/>
          <a:p>
            <a:r>
              <a:rPr lang="zh-CN" altLang="en-US" dirty="0"/>
              <a:t>其实，对于即将接触汇编的我们来说，最最重要的部件就是寄存器。</a:t>
            </a:r>
            <a:endParaRPr lang="en-US" altLang="zh-CN" dirty="0"/>
          </a:p>
          <a:p>
            <a:r>
              <a:rPr lang="zh-CN" altLang="en-US" dirty="0"/>
              <a:t>寄存器是我们唯一可以读写的部件，也是我们控制</a:t>
            </a:r>
            <a:r>
              <a:rPr lang="en-US" altLang="zh-CN" dirty="0"/>
              <a:t>CPU</a:t>
            </a:r>
            <a:r>
              <a:rPr lang="zh-CN" altLang="en-US" dirty="0"/>
              <a:t>的唯一途径。所以其他的部件至少对于我们来讲都是废的。</a:t>
            </a:r>
            <a:endParaRPr lang="en-US" altLang="zh-CN" dirty="0"/>
          </a:p>
          <a:p>
            <a:r>
              <a:rPr lang="zh-CN" altLang="en-US" dirty="0"/>
              <a:t>在</a:t>
            </a:r>
            <a:r>
              <a:rPr lang="en-US" altLang="zh-CN" dirty="0"/>
              <a:t>CPU</a:t>
            </a:r>
            <a:r>
              <a:rPr lang="zh-CN" altLang="en-US" dirty="0"/>
              <a:t>里，我们常用的寄存器有：</a:t>
            </a:r>
            <a:endParaRPr lang="en-US" altLang="zh-CN" dirty="0"/>
          </a:p>
          <a:p>
            <a:r>
              <a:rPr lang="en-US" altLang="zh-CN" dirty="0">
                <a:solidFill>
                  <a:schemeClr val="accent1">
                    <a:lumMod val="75000"/>
                  </a:schemeClr>
                </a:solidFill>
              </a:rPr>
              <a:t>AX</a:t>
            </a:r>
            <a:r>
              <a:rPr lang="zh-CN" altLang="en-US" dirty="0"/>
              <a:t>、</a:t>
            </a:r>
            <a:r>
              <a:rPr lang="en-US" altLang="zh-CN" dirty="0">
                <a:solidFill>
                  <a:schemeClr val="accent1">
                    <a:lumMod val="75000"/>
                  </a:schemeClr>
                </a:solidFill>
              </a:rPr>
              <a:t>BX</a:t>
            </a:r>
            <a:r>
              <a:rPr lang="zh-CN" altLang="en-US" dirty="0"/>
              <a:t>、</a:t>
            </a:r>
            <a:r>
              <a:rPr lang="en-US" altLang="zh-CN" dirty="0">
                <a:solidFill>
                  <a:schemeClr val="accent1">
                    <a:lumMod val="75000"/>
                  </a:schemeClr>
                </a:solidFill>
              </a:rPr>
              <a:t>CX</a:t>
            </a:r>
            <a:r>
              <a:rPr lang="zh-CN" altLang="en-US" dirty="0"/>
              <a:t>、</a:t>
            </a:r>
            <a:r>
              <a:rPr lang="en-US" altLang="zh-CN" dirty="0">
                <a:solidFill>
                  <a:schemeClr val="accent1">
                    <a:lumMod val="75000"/>
                  </a:schemeClr>
                </a:solidFill>
              </a:rPr>
              <a:t>DX</a:t>
            </a:r>
            <a:r>
              <a:rPr lang="zh-CN" altLang="en-US" dirty="0"/>
              <a:t>、</a:t>
            </a:r>
            <a:r>
              <a:rPr lang="en-US" altLang="zh-CN" dirty="0">
                <a:solidFill>
                  <a:schemeClr val="accent1">
                    <a:lumMod val="75000"/>
                  </a:schemeClr>
                </a:solidFill>
              </a:rPr>
              <a:t>SI</a:t>
            </a:r>
            <a:r>
              <a:rPr lang="zh-CN" altLang="en-US" dirty="0"/>
              <a:t>、</a:t>
            </a:r>
            <a:r>
              <a:rPr lang="en-US" altLang="zh-CN" dirty="0">
                <a:solidFill>
                  <a:schemeClr val="accent1">
                    <a:lumMod val="75000"/>
                  </a:schemeClr>
                </a:solidFill>
              </a:rPr>
              <a:t>DI</a:t>
            </a:r>
            <a:r>
              <a:rPr lang="zh-CN" altLang="en-US" dirty="0"/>
              <a:t>、</a:t>
            </a:r>
            <a:r>
              <a:rPr lang="en-US" altLang="zh-CN" dirty="0">
                <a:solidFill>
                  <a:schemeClr val="accent1">
                    <a:lumMod val="75000"/>
                  </a:schemeClr>
                </a:solidFill>
              </a:rPr>
              <a:t>SP</a:t>
            </a:r>
            <a:r>
              <a:rPr lang="zh-CN" altLang="en-US" dirty="0"/>
              <a:t>、</a:t>
            </a:r>
            <a:r>
              <a:rPr lang="en-US" altLang="zh-CN" dirty="0">
                <a:solidFill>
                  <a:srgbClr val="FF0000"/>
                </a:solidFill>
              </a:rPr>
              <a:t>IP</a:t>
            </a:r>
            <a:r>
              <a:rPr lang="zh-CN" altLang="en-US" dirty="0"/>
              <a:t>、</a:t>
            </a:r>
            <a:r>
              <a:rPr lang="en-US" altLang="zh-CN" dirty="0">
                <a:solidFill>
                  <a:srgbClr val="FF0000"/>
                </a:solidFill>
              </a:rPr>
              <a:t>CS</a:t>
            </a:r>
            <a:r>
              <a:rPr lang="zh-CN" altLang="en-US" dirty="0"/>
              <a:t>、</a:t>
            </a:r>
            <a:r>
              <a:rPr lang="en-US" altLang="zh-CN" dirty="0">
                <a:solidFill>
                  <a:schemeClr val="accent1">
                    <a:lumMod val="75000"/>
                  </a:schemeClr>
                </a:solidFill>
              </a:rPr>
              <a:t>SS</a:t>
            </a:r>
            <a:r>
              <a:rPr lang="zh-CN" altLang="en-US" dirty="0"/>
              <a:t>、</a:t>
            </a:r>
            <a:r>
              <a:rPr lang="en-US" altLang="zh-CN" dirty="0">
                <a:solidFill>
                  <a:schemeClr val="accent1">
                    <a:lumMod val="75000"/>
                  </a:schemeClr>
                </a:solidFill>
              </a:rPr>
              <a:t>DS</a:t>
            </a:r>
            <a:r>
              <a:rPr lang="zh-CN" altLang="en-US" dirty="0"/>
              <a:t>、</a:t>
            </a:r>
            <a:r>
              <a:rPr lang="en-US" altLang="zh-CN" dirty="0">
                <a:solidFill>
                  <a:schemeClr val="accent1">
                    <a:lumMod val="75000"/>
                  </a:schemeClr>
                </a:solidFill>
              </a:rPr>
              <a:t>ES</a:t>
            </a:r>
          </a:p>
          <a:p>
            <a:r>
              <a:rPr lang="zh-CN" altLang="en-US" dirty="0"/>
              <a:t>其中，</a:t>
            </a:r>
            <a:r>
              <a:rPr lang="en-US" altLang="zh-CN" dirty="0"/>
              <a:t>CS</a:t>
            </a:r>
            <a:r>
              <a:rPr lang="zh-CN" altLang="en-US" dirty="0"/>
              <a:t>和</a:t>
            </a:r>
            <a:r>
              <a:rPr lang="en-US" altLang="zh-CN" dirty="0"/>
              <a:t>IP</a:t>
            </a:r>
            <a:r>
              <a:rPr lang="zh-CN" altLang="en-US" dirty="0"/>
              <a:t>是</a:t>
            </a:r>
            <a:r>
              <a:rPr lang="zh-CN" altLang="en-US" dirty="0">
                <a:solidFill>
                  <a:srgbClr val="FF0000"/>
                </a:solidFill>
              </a:rPr>
              <a:t>不可直接读写</a:t>
            </a:r>
            <a:r>
              <a:rPr lang="zh-CN" altLang="en-US" dirty="0"/>
              <a:t>的。</a:t>
            </a:r>
            <a:endParaRPr lang="en-US" altLang="zh-CN" dirty="0"/>
          </a:p>
          <a:p>
            <a:r>
              <a:rPr lang="zh-CN" altLang="en-US" dirty="0"/>
              <a:t>其余的，都是</a:t>
            </a:r>
            <a:r>
              <a:rPr lang="zh-CN" altLang="en-US" dirty="0">
                <a:solidFill>
                  <a:schemeClr val="accent1">
                    <a:lumMod val="75000"/>
                  </a:schemeClr>
                </a:solidFill>
              </a:rPr>
              <a:t>可读写的</a:t>
            </a:r>
            <a:r>
              <a:rPr lang="zh-CN" altLang="en-US" dirty="0"/>
              <a:t>。</a:t>
            </a:r>
            <a:endParaRPr lang="en-US" altLang="zh-CN" dirty="0"/>
          </a:p>
        </p:txBody>
      </p:sp>
    </p:spTree>
    <p:extLst>
      <p:ext uri="{BB962C8B-B14F-4D97-AF65-F5344CB8AC3E}">
        <p14:creationId xmlns:p14="http://schemas.microsoft.com/office/powerpoint/2010/main" val="1002350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10515600" cy="1325563"/>
          </a:xfrm>
        </p:spPr>
        <p:txBody>
          <a:bodyPr/>
          <a:lstStyle/>
          <a:p>
            <a:r>
              <a:rPr lang="zh-CN" altLang="en-US" dirty="0"/>
              <a:t>总结</a:t>
            </a:r>
          </a:p>
        </p:txBody>
      </p:sp>
      <p:sp>
        <p:nvSpPr>
          <p:cNvPr id="3" name="内容占位符 2"/>
          <p:cNvSpPr>
            <a:spLocks noGrp="1"/>
          </p:cNvSpPr>
          <p:nvPr>
            <p:ph idx="1"/>
          </p:nvPr>
        </p:nvSpPr>
        <p:spPr>
          <a:xfrm>
            <a:off x="0" y="1325563"/>
            <a:ext cx="10515600" cy="5463164"/>
          </a:xfrm>
        </p:spPr>
        <p:txBody>
          <a:bodyPr/>
          <a:lstStyle/>
          <a:p>
            <a:r>
              <a:rPr lang="zh-CN" altLang="en-US" dirty="0"/>
              <a:t>冯诺依曼架构将计算机分为</a:t>
            </a:r>
            <a:r>
              <a:rPr lang="en-US" altLang="zh-CN" dirty="0"/>
              <a:t>5</a:t>
            </a:r>
            <a:r>
              <a:rPr lang="zh-CN" altLang="en-US" dirty="0"/>
              <a:t>大部件：内存，输入设备，输出设备，中央处理器，控制单元。</a:t>
            </a:r>
            <a:endParaRPr lang="en-US" altLang="zh-CN" dirty="0"/>
          </a:p>
          <a:p>
            <a:r>
              <a:rPr lang="zh-CN" altLang="en-US" dirty="0"/>
              <a:t>常见的处理器寄存器有：</a:t>
            </a:r>
            <a:r>
              <a:rPr lang="en-US" altLang="zh-CN" b="1" i="1" u="sng" dirty="0">
                <a:solidFill>
                  <a:srgbClr val="FF0000"/>
                </a:solidFill>
                <a:effectLst>
                  <a:outerShdw blurRad="38100" dist="38100" dir="2700000" algn="tl">
                    <a:srgbClr val="000000">
                      <a:alpha val="43137"/>
                    </a:srgbClr>
                  </a:outerShdw>
                </a:effectLst>
              </a:rPr>
              <a:t>AX</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BX</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CX</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DX</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SI</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DI</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SP</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IP</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CS</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SS</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DS</a:t>
            </a:r>
            <a:r>
              <a:rPr lang="zh-CN" altLang="en-US" b="1" i="1" u="sng" dirty="0">
                <a:solidFill>
                  <a:srgbClr val="FF0000"/>
                </a:solidFill>
                <a:effectLst>
                  <a:outerShdw blurRad="38100" dist="38100" dir="2700000" algn="tl">
                    <a:srgbClr val="000000">
                      <a:alpha val="43137"/>
                    </a:srgbClr>
                  </a:outerShdw>
                </a:effectLst>
              </a:rPr>
              <a:t>、</a:t>
            </a:r>
            <a:r>
              <a:rPr lang="en-US" altLang="zh-CN" b="1" i="1" u="sng" dirty="0">
                <a:solidFill>
                  <a:srgbClr val="FF0000"/>
                </a:solidFill>
                <a:effectLst>
                  <a:outerShdw blurRad="38100" dist="38100" dir="2700000" algn="tl">
                    <a:srgbClr val="000000">
                      <a:alpha val="43137"/>
                    </a:srgbClr>
                  </a:outerShdw>
                </a:effectLst>
              </a:rPr>
              <a:t>ES</a:t>
            </a:r>
            <a:r>
              <a:rPr lang="zh-CN" altLang="en-US" dirty="0"/>
              <a:t>（</a:t>
            </a:r>
            <a:r>
              <a:rPr lang="en-US" altLang="zh-CN" b="1" u="sng" dirty="0">
                <a:solidFill>
                  <a:srgbClr val="FF0000"/>
                </a:solidFill>
              </a:rPr>
              <a:t>CS</a:t>
            </a:r>
            <a:r>
              <a:rPr lang="zh-CN" altLang="en-US" dirty="0"/>
              <a:t>和</a:t>
            </a:r>
            <a:r>
              <a:rPr lang="en-US" altLang="zh-CN" b="1" u="sng" dirty="0">
                <a:solidFill>
                  <a:srgbClr val="FF0000"/>
                </a:solidFill>
              </a:rPr>
              <a:t>IP</a:t>
            </a:r>
            <a:r>
              <a:rPr lang="zh-CN" altLang="en-US" b="1" i="1" u="sng" dirty="0">
                <a:solidFill>
                  <a:srgbClr val="FF0000"/>
                </a:solidFill>
                <a:effectLst>
                  <a:outerShdw blurRad="38100" dist="38100" dir="2700000" algn="tl">
                    <a:srgbClr val="000000">
                      <a:alpha val="43137"/>
                    </a:srgbClr>
                  </a:outerShdw>
                </a:effectLst>
              </a:rPr>
              <a:t>不可直接读写</a:t>
            </a:r>
            <a:r>
              <a:rPr lang="zh-CN" altLang="en-US" dirty="0"/>
              <a:t>）</a:t>
            </a:r>
            <a:endParaRPr lang="en-US" altLang="zh-CN" dirty="0"/>
          </a:p>
          <a:p>
            <a:r>
              <a:rPr lang="zh-CN" altLang="en-US" dirty="0"/>
              <a:t>任何含有</a:t>
            </a:r>
            <a:r>
              <a:rPr lang="en-US" altLang="zh-CN" dirty="0"/>
              <a:t>RAM</a:t>
            </a:r>
            <a:r>
              <a:rPr lang="zh-CN" altLang="en-US" dirty="0"/>
              <a:t>的外部或集成拓展，比如</a:t>
            </a:r>
            <a:r>
              <a:rPr lang="en-US" altLang="zh-CN" dirty="0"/>
              <a:t>CMOS</a:t>
            </a:r>
            <a:r>
              <a:rPr lang="zh-CN" altLang="en-US" dirty="0"/>
              <a:t>和显卡，都可以被</a:t>
            </a:r>
            <a:r>
              <a:rPr lang="en-US" altLang="zh-CN" dirty="0"/>
              <a:t>CPU</a:t>
            </a:r>
            <a:r>
              <a:rPr lang="zh-CN" altLang="en-US" dirty="0"/>
              <a:t>识别为内存单元去使用，只需要访问其提供的端口。</a:t>
            </a:r>
            <a:endParaRPr lang="en-US" altLang="zh-CN" dirty="0"/>
          </a:p>
          <a:p>
            <a:pPr marL="285750" indent="-285750"/>
            <a:r>
              <a:rPr lang="zh-CN" altLang="en-US" dirty="0"/>
              <a:t>地址总线的宽度决定了</a:t>
            </a:r>
            <a:r>
              <a:rPr lang="en-US" altLang="zh-CN" dirty="0"/>
              <a:t>CPU</a:t>
            </a:r>
            <a:r>
              <a:rPr lang="zh-CN" altLang="en-US" dirty="0"/>
              <a:t>的内存寻址能力。</a:t>
            </a:r>
            <a:endParaRPr lang="en-US" altLang="zh-CN" dirty="0"/>
          </a:p>
          <a:p>
            <a:pPr marL="285750" indent="-285750"/>
            <a:r>
              <a:rPr lang="zh-CN" altLang="en-US" dirty="0"/>
              <a:t>数据总线的宽度决定了</a:t>
            </a:r>
            <a:r>
              <a:rPr lang="en-US" altLang="zh-CN" dirty="0"/>
              <a:t>CPU</a:t>
            </a:r>
            <a:r>
              <a:rPr lang="zh-CN" altLang="en-US" dirty="0"/>
              <a:t>的数据传送能力。</a:t>
            </a:r>
            <a:endParaRPr lang="en-US" altLang="zh-CN" dirty="0"/>
          </a:p>
          <a:p>
            <a:pPr marL="285750" indent="-285750"/>
            <a:r>
              <a:rPr lang="zh-CN" altLang="en-US" dirty="0"/>
              <a:t>控制总线的宽度决定了</a:t>
            </a:r>
            <a:r>
              <a:rPr lang="en-US" altLang="zh-CN" dirty="0"/>
              <a:t>CPU</a:t>
            </a:r>
            <a:r>
              <a:rPr lang="zh-CN" altLang="en-US" dirty="0"/>
              <a:t>的器件控制能力。</a:t>
            </a:r>
            <a:endParaRPr lang="en-US" altLang="zh-CN" dirty="0"/>
          </a:p>
          <a:p>
            <a:pPr marL="285750" indent="-285750"/>
            <a:r>
              <a:rPr lang="zh-CN" altLang="en-US" dirty="0"/>
              <a:t>一个经典的随机存取存储器被划分为若干个储存单元。</a:t>
            </a:r>
            <a:endParaRPr lang="en-US" altLang="zh-CN" dirty="0"/>
          </a:p>
          <a:p>
            <a:pPr marL="285750" indent="-285750"/>
            <a:r>
              <a:rPr lang="zh-CN" altLang="en-US" dirty="0"/>
              <a:t>一个储存单元可以储存一个字节。</a:t>
            </a:r>
            <a:endParaRPr lang="en-US" altLang="zh-CN" dirty="0"/>
          </a:p>
          <a:p>
            <a:endParaRPr lang="zh-CN" altLang="en-US" dirty="0"/>
          </a:p>
          <a:p>
            <a:endParaRPr lang="en-US" altLang="zh-CN" dirty="0"/>
          </a:p>
          <a:p>
            <a:endParaRPr lang="zh-CN" altLang="en-US" dirty="0"/>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5858" y="4922981"/>
            <a:ext cx="1307529" cy="2036316"/>
          </a:xfrm>
          <a:prstGeom prst="rect">
            <a:avLst/>
          </a:prstGeom>
        </p:spPr>
      </p:pic>
      <p:sp>
        <p:nvSpPr>
          <p:cNvPr id="6" name="思想气泡: 云 5"/>
          <p:cNvSpPr/>
          <p:nvPr/>
        </p:nvSpPr>
        <p:spPr>
          <a:xfrm>
            <a:off x="6603999" y="3264706"/>
            <a:ext cx="3482109" cy="2083147"/>
          </a:xfrm>
          <a:prstGeom prst="cloudCallout">
            <a:avLst>
              <a:gd name="adj1" fmla="val 70061"/>
              <a:gd name="adj2" fmla="val 464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6964217" y="3432123"/>
            <a:ext cx="2909455" cy="1569660"/>
          </a:xfrm>
          <a:prstGeom prst="rect">
            <a:avLst/>
          </a:prstGeom>
          <a:noFill/>
        </p:spPr>
        <p:txBody>
          <a:bodyPr wrap="square" rtlCol="0">
            <a:spAutoFit/>
          </a:bodyPr>
          <a:lstStyle/>
          <a:p>
            <a:r>
              <a:rPr lang="en-US" altLang="zh-CN" sz="1600" dirty="0">
                <a:solidFill>
                  <a:schemeClr val="bg1"/>
                </a:solidFill>
              </a:rPr>
              <a:t>       </a:t>
            </a:r>
            <a:r>
              <a:rPr lang="zh-CN" altLang="en-US" sz="1600" dirty="0">
                <a:solidFill>
                  <a:schemeClr val="bg1"/>
                </a:solidFill>
              </a:rPr>
              <a:t>你必须要牢牢记住这些寄存器，我可不希望以后开发时，将宝贵的时间拿去查找寄存器的名称。</a:t>
            </a:r>
            <a:endParaRPr lang="en-US" altLang="zh-CN" sz="1600" dirty="0">
              <a:solidFill>
                <a:schemeClr val="bg1"/>
              </a:solidFill>
            </a:endParaRPr>
          </a:p>
          <a:p>
            <a:r>
              <a:rPr lang="zh-CN" altLang="en-US" sz="1600" dirty="0">
                <a:solidFill>
                  <a:schemeClr val="bg1"/>
                </a:solidFill>
              </a:rPr>
              <a:t>更不希望出现拼写错寄存器的名字，这种低级错误。</a:t>
            </a:r>
          </a:p>
        </p:txBody>
      </p:sp>
    </p:spTree>
    <p:extLst>
      <p:ext uri="{BB962C8B-B14F-4D97-AF65-F5344CB8AC3E}">
        <p14:creationId xmlns:p14="http://schemas.microsoft.com/office/powerpoint/2010/main" val="211948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TotalTime>
  <Words>1153</Words>
  <Application>Microsoft Office PowerPoint</Application>
  <PresentationFormat>宽屏</PresentationFormat>
  <Paragraphs>93</Paragraphs>
  <Slides>8</Slides>
  <Notes>1</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8</vt:i4>
      </vt:variant>
    </vt:vector>
  </HeadingPairs>
  <TitlesOfParts>
    <vt:vector size="14" baseType="lpstr">
      <vt:lpstr>等线</vt:lpstr>
      <vt:lpstr>等线 Light</vt:lpstr>
      <vt:lpstr>Arial</vt:lpstr>
      <vt:lpstr>Cambria Math</vt:lpstr>
      <vt:lpstr>OCR A Std</vt:lpstr>
      <vt:lpstr>Office 主题​​</vt:lpstr>
      <vt:lpstr>PowerPoint 演示文稿</vt:lpstr>
      <vt:lpstr>冯诺依曼架构  Von Neumann architecture</vt:lpstr>
      <vt:lpstr>随机存取存储器 Random Access Memory</vt:lpstr>
      <vt:lpstr>PowerPoint 演示文稿</vt:lpstr>
      <vt:lpstr>中央处理器 Central Processing Unit</vt:lpstr>
      <vt:lpstr>中央处理器之总线 Central Processing Unit - Bus</vt:lpstr>
      <vt:lpstr>中央处理器之寄存器 Central Processing Unit - Register</vt:lpstr>
      <vt:lpstr>总结</vt:lpstr>
    </vt:vector>
  </TitlesOfParts>
  <Company>Nullstudio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phile Minecraft</dc:creator>
  <cp:lastModifiedBy>phile Minecraft</cp:lastModifiedBy>
  <cp:revision>120</cp:revision>
  <dcterms:created xsi:type="dcterms:W3CDTF">2016-12-21T15:27:20Z</dcterms:created>
  <dcterms:modified xsi:type="dcterms:W3CDTF">2017-01-14T06:01:38Z</dcterms:modified>
</cp:coreProperties>
</file>