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57" r:id="rId5"/>
    <p:sldId id="259" r:id="rId6"/>
    <p:sldId id="261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A362-6A50-4B16-BBCB-3FF16920C1D7}" type="datetimeFigureOut">
              <a:rPr lang="zh-CN" altLang="en-US" smtClean="0"/>
              <a:t>2016/12/31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7053-774A-4C65-8A38-4495DBB61E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3099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A362-6A50-4B16-BBCB-3FF16920C1D7}" type="datetimeFigureOut">
              <a:rPr lang="zh-CN" altLang="en-US" smtClean="0"/>
              <a:t>2016/12/31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7053-774A-4C65-8A38-4495DBB61E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361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A362-6A50-4B16-BBCB-3FF16920C1D7}" type="datetimeFigureOut">
              <a:rPr lang="zh-CN" altLang="en-US" smtClean="0"/>
              <a:t>2016/12/31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7053-774A-4C65-8A38-4495DBB61E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0999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A362-6A50-4B16-BBCB-3FF16920C1D7}" type="datetimeFigureOut">
              <a:rPr lang="zh-CN" altLang="en-US" smtClean="0"/>
              <a:t>2016/12/31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7053-774A-4C65-8A38-4495DBB61E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8816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A362-6A50-4B16-BBCB-3FF16920C1D7}" type="datetimeFigureOut">
              <a:rPr lang="zh-CN" altLang="en-US" smtClean="0"/>
              <a:t>2016/12/31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7053-774A-4C65-8A38-4495DBB61E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723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A362-6A50-4B16-BBCB-3FF16920C1D7}" type="datetimeFigureOut">
              <a:rPr lang="zh-CN" altLang="en-US" smtClean="0"/>
              <a:t>2016/12/31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7053-774A-4C65-8A38-4495DBB61E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5491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A362-6A50-4B16-BBCB-3FF16920C1D7}" type="datetimeFigureOut">
              <a:rPr lang="zh-CN" altLang="en-US" smtClean="0"/>
              <a:t>2016/12/31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7053-774A-4C65-8A38-4495DBB61E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3261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A362-6A50-4B16-BBCB-3FF16920C1D7}" type="datetimeFigureOut">
              <a:rPr lang="zh-CN" altLang="en-US" smtClean="0"/>
              <a:t>2016/12/31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7053-774A-4C65-8A38-4495DBB61E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5376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A362-6A50-4B16-BBCB-3FF16920C1D7}" type="datetimeFigureOut">
              <a:rPr lang="zh-CN" altLang="en-US" smtClean="0"/>
              <a:t>2016/12/31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7053-774A-4C65-8A38-4495DBB61E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6532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A362-6A50-4B16-BBCB-3FF16920C1D7}" type="datetimeFigureOut">
              <a:rPr lang="zh-CN" altLang="en-US" smtClean="0"/>
              <a:t>2016/12/31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7053-774A-4C65-8A38-4495DBB61E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632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A362-6A50-4B16-BBCB-3FF16920C1D7}" type="datetimeFigureOut">
              <a:rPr lang="zh-CN" altLang="en-US" smtClean="0"/>
              <a:t>2016/12/31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7053-774A-4C65-8A38-4495DBB61E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0572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7A362-6A50-4B16-BBCB-3FF16920C1D7}" type="datetimeFigureOut">
              <a:rPr lang="zh-CN" altLang="en-US" smtClean="0"/>
              <a:t>2016/12/31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7053-774A-4C65-8A38-4495DBB61E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5626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9365672" y="5043055"/>
            <a:ext cx="31311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>
                <a:solidFill>
                  <a:schemeClr val="bg1"/>
                </a:solidFill>
              </a:rPr>
              <a:t>教程引入</a:t>
            </a:r>
          </a:p>
        </p:txBody>
      </p:sp>
    </p:spTree>
    <p:extLst>
      <p:ext uri="{BB962C8B-B14F-4D97-AF65-F5344CB8AC3E}">
        <p14:creationId xmlns:p14="http://schemas.microsoft.com/office/powerpoint/2010/main" val="30906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何谓操作系统？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一个直接运行于硬件上的软件。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文件操作，内存管理，</a:t>
            </a:r>
            <a:r>
              <a:rPr lang="en-US" altLang="zh-CN" dirty="0"/>
              <a:t>CPU</a:t>
            </a:r>
            <a:r>
              <a:rPr lang="zh-CN" altLang="en-US" dirty="0"/>
              <a:t>管理，错误处理，软件运行环境等等多种服务和功能。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常见的操作系统由</a:t>
            </a:r>
            <a:r>
              <a:rPr lang="en-US" altLang="zh-CN" dirty="0"/>
              <a:t>C</a:t>
            </a:r>
            <a:r>
              <a:rPr lang="zh-CN" altLang="en-US" dirty="0"/>
              <a:t>和</a:t>
            </a:r>
            <a:r>
              <a:rPr lang="en-US" altLang="zh-CN" dirty="0"/>
              <a:t>ASM</a:t>
            </a:r>
            <a:r>
              <a:rPr lang="zh-CN" altLang="en-US" dirty="0"/>
              <a:t>编写而成。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开发难度以及设计算法远远超出大部分软件（除了人工智能）</a:t>
            </a:r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4" y="2196228"/>
            <a:ext cx="11151297" cy="180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347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一点前提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192000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/>
              <a:t>&gt;</a:t>
            </a:r>
            <a:r>
              <a:rPr lang="zh-CN" altLang="en-US" dirty="0"/>
              <a:t>思想前提：</a:t>
            </a:r>
            <a:endParaRPr lang="en-US" altLang="zh-CN" dirty="0"/>
          </a:p>
          <a:p>
            <a:r>
              <a:rPr lang="zh-CN" altLang="en-US" dirty="0"/>
              <a:t>基本的编程基础，比如</a:t>
            </a:r>
            <a:r>
              <a:rPr lang="en-US" altLang="zh-CN" dirty="0"/>
              <a:t>C,C++,Java</a:t>
            </a:r>
            <a:r>
              <a:rPr lang="zh-CN" altLang="en-US" dirty="0"/>
              <a:t>。（反正，你编过程就行了）</a:t>
            </a:r>
            <a:endParaRPr lang="en-US" altLang="zh-CN" dirty="0"/>
          </a:p>
          <a:p>
            <a:r>
              <a:rPr lang="zh-CN" altLang="en-US" dirty="0"/>
              <a:t>乐观的心态，耐心</a:t>
            </a:r>
            <a:endParaRPr lang="en-US" altLang="zh-CN" dirty="0"/>
          </a:p>
          <a:p>
            <a:r>
              <a:rPr lang="zh-CN" altLang="en-US" dirty="0"/>
              <a:t>一点点硬件知识</a:t>
            </a:r>
            <a:endParaRPr lang="en-US" altLang="zh-CN" dirty="0"/>
          </a:p>
          <a:p>
            <a:r>
              <a:rPr lang="zh-CN" altLang="en-US" dirty="0"/>
              <a:t>能认字。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&gt;</a:t>
            </a:r>
            <a:r>
              <a:rPr lang="zh-CN" altLang="en-US" dirty="0"/>
              <a:t>硬件前提：</a:t>
            </a:r>
            <a:endParaRPr lang="en-US" altLang="zh-CN" dirty="0"/>
          </a:p>
          <a:p>
            <a:r>
              <a:rPr lang="zh-CN" altLang="en-US" dirty="0"/>
              <a:t>拥有一台</a:t>
            </a:r>
            <a:r>
              <a:rPr lang="en-US" altLang="zh-CN" dirty="0"/>
              <a:t>x86/x64</a:t>
            </a:r>
            <a:r>
              <a:rPr lang="zh-CN" altLang="en-US" dirty="0"/>
              <a:t>架构的非量子或真空管计算机。</a:t>
            </a:r>
            <a:endParaRPr lang="en-US" altLang="zh-CN" dirty="0"/>
          </a:p>
          <a:p>
            <a:r>
              <a:rPr lang="en-US" altLang="zh-CN" dirty="0"/>
              <a:t>Windows</a:t>
            </a:r>
            <a:r>
              <a:rPr lang="zh-CN" altLang="en-US" dirty="0"/>
              <a:t>系统。</a:t>
            </a:r>
          </a:p>
        </p:txBody>
      </p:sp>
    </p:spTree>
    <p:extLst>
      <p:ext uri="{BB962C8B-B14F-4D97-AF65-F5344CB8AC3E}">
        <p14:creationId xmlns:p14="http://schemas.microsoft.com/office/powerpoint/2010/main" val="1514230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92825 0.0095 " pathEditMode="relative" ptsTypes="AA">
                                      <p:cBhvr>
                                        <p:cTn id="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92825 0.0095 " pathEditMode="relative" ptsTypes="AA">
                                      <p:cBhvr>
                                        <p:cTn id="10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92825 0.0095 " pathEditMode="relative" ptsTypes="AA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-0.92825 0.00949 " pathEditMode="relative" rAng="0" ptsTypes="AA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419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92825 0.0095 " pathEditMode="relative" ptsTypes="AA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92825 0.0095 " pathEditMode="relative" ptsTypes="AA">
                                      <p:cBhvr>
                                        <p:cTn id="26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48148E-6 L -0.92826 0.00949 " pathEditMode="relative" rAng="0" ptsTypes="AA">
                                      <p:cBhvr>
                                        <p:cTn id="30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419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92825 0.0095 " pathEditMode="relative" ptsTypes="AA">
                                      <p:cBhvr>
                                        <p:cTn id="34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zh-CN" altLang="en-US" dirty="0"/>
              <a:t>我们的任务 </a:t>
            </a:r>
            <a:r>
              <a:rPr lang="en-US" altLang="zh-CN" dirty="0"/>
              <a:t>Part1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192000" y="1325563"/>
            <a:ext cx="5957455" cy="48466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dirty="0"/>
              <a:t>入门篇：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&gt;</a:t>
            </a:r>
            <a:r>
              <a:rPr lang="zh-CN" altLang="en-US" dirty="0"/>
              <a:t>认识电脑基本架构。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&gt;16</a:t>
            </a:r>
            <a:r>
              <a:rPr lang="zh-CN" altLang="en-US" dirty="0"/>
              <a:t>位实模式下的寻址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&gt;</a:t>
            </a:r>
            <a:r>
              <a:rPr lang="zh-CN" altLang="en-US" dirty="0"/>
              <a:t>初识汇编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&gt;</a:t>
            </a:r>
            <a:r>
              <a:rPr lang="zh-CN" altLang="en-US" dirty="0"/>
              <a:t>操作系统的基本构成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引导篇：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&gt;</a:t>
            </a:r>
            <a:r>
              <a:rPr lang="zh-CN" altLang="en-US" dirty="0"/>
              <a:t>引导程序</a:t>
            </a:r>
            <a:r>
              <a:rPr lang="en-US" altLang="zh-CN" dirty="0"/>
              <a:t> – Part1</a:t>
            </a:r>
          </a:p>
          <a:p>
            <a:pPr marL="0" indent="0">
              <a:buNone/>
            </a:pPr>
            <a:r>
              <a:rPr lang="en-US" altLang="zh-CN" dirty="0"/>
              <a:t>	&gt;</a:t>
            </a:r>
            <a:r>
              <a:rPr lang="zh-CN" altLang="en-US" dirty="0"/>
              <a:t>引导程序</a:t>
            </a:r>
            <a:r>
              <a:rPr lang="en-US" altLang="zh-CN" dirty="0"/>
              <a:t> – Part2</a:t>
            </a:r>
          </a:p>
          <a:p>
            <a:pPr marL="0" indent="0">
              <a:buNone/>
            </a:pPr>
            <a:r>
              <a:rPr lang="en-US" altLang="zh-CN" dirty="0"/>
              <a:t>	&gt;</a:t>
            </a:r>
            <a:r>
              <a:rPr lang="zh-CN" altLang="en-US" dirty="0"/>
              <a:t>引导程序</a:t>
            </a:r>
            <a:r>
              <a:rPr lang="en-US" altLang="zh-CN" dirty="0"/>
              <a:t> – Part3</a:t>
            </a:r>
          </a:p>
          <a:p>
            <a:pPr marL="0" indent="0">
              <a:buNone/>
            </a:pPr>
            <a:r>
              <a:rPr lang="en-US" altLang="zh-CN" dirty="0"/>
              <a:t>	&gt;</a:t>
            </a:r>
            <a:r>
              <a:rPr lang="zh-CN" altLang="en-US" dirty="0"/>
              <a:t>引导程序</a:t>
            </a:r>
            <a:r>
              <a:rPr lang="en-US" altLang="zh-CN" dirty="0"/>
              <a:t> – Part4</a:t>
            </a:r>
          </a:p>
          <a:p>
            <a:pPr marL="0" indent="0">
              <a:buNone/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2873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48148E-6 L -0.95325 0.00764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669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3.7037E-6 L -0.95325 0.00764 " pathEditMode="relative" rAng="0" ptsTypes="AA">
                                      <p:cBhvr>
                                        <p:cTn id="10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669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33333E-6 L -0.95326 0.00764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669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7037E-7 L -0.95326 0.00764 " pathEditMode="relative" rAng="0" ptsTypes="AA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669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59259E-6 L -0.95325 0.00764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669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-0.95325 0.00764 " pathEditMode="relative" rAng="0" ptsTypes="AA">
                                      <p:cBhvr>
                                        <p:cTn id="26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669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48148E-6 L -0.95325 0.00764 " pathEditMode="relative" rAng="0" ptsTypes="AA">
                                      <p:cBhvr>
                                        <p:cTn id="30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669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48148E-6 L -0.95325 0.00764 " pathEditMode="relative" rAng="0" ptsTypes="AA">
                                      <p:cBhvr>
                                        <p:cTn id="34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669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44444E-6 L -0.95325 0.00763 " pathEditMode="relative" rAng="0" ptsTypes="AA">
                                      <p:cBhvr>
                                        <p:cTn id="38" dur="7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669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L -0.95325 0.00764 " pathEditMode="relative" rAng="0" ptsTypes="AA">
                                      <p:cBhvr>
                                        <p:cTn id="42" dur="75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669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zh-CN" altLang="en-US" dirty="0"/>
              <a:t>我们的任务 </a:t>
            </a:r>
            <a:r>
              <a:rPr lang="en-US" altLang="zh-CN" dirty="0"/>
              <a:t>Part2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6076" y="6858000"/>
            <a:ext cx="10515600" cy="48466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dirty="0"/>
              <a:t>内核前奏：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&gt;</a:t>
            </a:r>
            <a:r>
              <a:rPr lang="zh-CN" altLang="en-US" dirty="0"/>
              <a:t>硬件系统架构和内存映射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&gt;</a:t>
            </a:r>
            <a:r>
              <a:rPr lang="zh-CN" altLang="en-US" dirty="0"/>
              <a:t>你好</a:t>
            </a:r>
            <a:r>
              <a:rPr lang="en-US" altLang="zh-CN" dirty="0"/>
              <a:t>32</a:t>
            </a:r>
            <a:r>
              <a:rPr lang="zh-CN" altLang="en-US" dirty="0"/>
              <a:t>位，再见</a:t>
            </a:r>
            <a:r>
              <a:rPr lang="en-US" altLang="zh-CN" dirty="0"/>
              <a:t>16</a:t>
            </a:r>
            <a:r>
              <a:rPr lang="zh-CN" altLang="en-US" dirty="0"/>
              <a:t>位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&gt;</a:t>
            </a:r>
            <a:r>
              <a:rPr lang="zh-CN" altLang="en-US" dirty="0"/>
              <a:t>硬件编程介绍以及开启</a:t>
            </a:r>
            <a:r>
              <a:rPr lang="en-US" altLang="zh-CN" dirty="0"/>
              <a:t>A20</a:t>
            </a:r>
            <a:r>
              <a:rPr lang="zh-CN" altLang="en-US" dirty="0"/>
              <a:t>总线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&gt;</a:t>
            </a:r>
            <a:r>
              <a:rPr lang="zh-CN" altLang="en-US" dirty="0"/>
              <a:t>内核准备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&gt;</a:t>
            </a:r>
            <a:r>
              <a:rPr lang="zh-CN" altLang="en-US" dirty="0"/>
              <a:t>搭建内核开发环境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第一个</a:t>
            </a:r>
            <a:r>
              <a:rPr lang="en-US" altLang="zh-CN" dirty="0"/>
              <a:t>C</a:t>
            </a:r>
            <a:r>
              <a:rPr lang="zh-CN" altLang="en-US" dirty="0"/>
              <a:t>内核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&gt;</a:t>
            </a:r>
            <a:r>
              <a:rPr lang="zh-CN" altLang="en-US" dirty="0"/>
              <a:t>制作</a:t>
            </a:r>
            <a:r>
              <a:rPr lang="en-US" altLang="zh-CN" dirty="0"/>
              <a:t>C</a:t>
            </a:r>
            <a:r>
              <a:rPr lang="zh-CN" altLang="en-US" dirty="0"/>
              <a:t>运行时库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&gt;</a:t>
            </a:r>
            <a:r>
              <a:rPr lang="zh-CN" altLang="en-US" dirty="0"/>
              <a:t>入口点和</a:t>
            </a:r>
            <a:r>
              <a:rPr lang="en-US" altLang="zh-CN" dirty="0"/>
              <a:t>Main</a:t>
            </a:r>
            <a:r>
              <a:rPr lang="zh-CN" altLang="en-US" dirty="0"/>
              <a:t>函数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&gt;</a:t>
            </a:r>
            <a:r>
              <a:rPr lang="zh-CN" altLang="en-US" dirty="0"/>
              <a:t>打印字符串</a:t>
            </a:r>
            <a:r>
              <a:rPr lang="en-US" altLang="zh-CN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3045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104 -0.82987 " pathEditMode="relative" ptsTypes="AA">
                                      <p:cBhvr>
                                        <p:cTn id="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104 -0.82987 " pathEditMode="relative" ptsTypes="AA">
                                      <p:cBhvr>
                                        <p:cTn id="10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104 -0.82987 " pathEditMode="relative" ptsTypes="AA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104 -0.82987 " pathEditMode="relative" ptsTypes="AA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104 -0.82987 " pathEditMode="relative" ptsTypes="AA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104 -0.82987 " pathEditMode="relative" ptsTypes="AA">
                                      <p:cBhvr>
                                        <p:cTn id="26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104 -0.82987 " pathEditMode="relative" ptsTypes="AA">
                                      <p:cBhvr>
                                        <p:cTn id="30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104 -0.82987 " pathEditMode="relative" ptsTypes="AA">
                                      <p:cBhvr>
                                        <p:cTn id="34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104 -0.82987 " pathEditMode="relative" ptsTypes="AA">
                                      <p:cBhvr>
                                        <p:cTn id="38" dur="7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104 -0.82987 " pathEditMode="relative" ptsTypes="AA">
                                      <p:cBhvr>
                                        <p:cTn id="42" dur="75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zh-CN" altLang="en-US" dirty="0"/>
              <a:t>我们的任务 </a:t>
            </a:r>
            <a:r>
              <a:rPr lang="en-US" altLang="zh-CN" dirty="0"/>
              <a:t>Part3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1016" y="6858000"/>
            <a:ext cx="10515600" cy="4351338"/>
          </a:xfrm>
        </p:spPr>
        <p:txBody>
          <a:bodyPr/>
          <a:lstStyle/>
          <a:p>
            <a:r>
              <a:rPr lang="zh-CN" altLang="en-US" sz="3600" dirty="0"/>
              <a:t>高级的</a:t>
            </a:r>
            <a:r>
              <a:rPr lang="en-US" altLang="zh-CN" sz="3600" dirty="0"/>
              <a:t>C</a:t>
            </a:r>
            <a:r>
              <a:rPr lang="zh-CN" altLang="en-US" sz="3600" dirty="0"/>
              <a:t>内核</a:t>
            </a:r>
            <a:endParaRPr lang="en-US" altLang="zh-CN" sz="3600" dirty="0"/>
          </a:p>
          <a:p>
            <a:pPr lvl="1"/>
            <a:r>
              <a:rPr lang="zh-CN" altLang="en-US" sz="2800" dirty="0"/>
              <a:t>硬件抽象层的制作</a:t>
            </a:r>
            <a:endParaRPr lang="en-US" altLang="zh-CN" sz="2800" dirty="0"/>
          </a:p>
          <a:p>
            <a:pPr lvl="1"/>
            <a:r>
              <a:rPr lang="en-US" altLang="zh-CN" sz="2800" dirty="0"/>
              <a:t>32</a:t>
            </a:r>
            <a:r>
              <a:rPr lang="zh-CN" altLang="en-US" sz="2800" dirty="0"/>
              <a:t>位下的中断</a:t>
            </a:r>
            <a:endParaRPr lang="en-US" altLang="zh-CN" sz="2800" dirty="0"/>
          </a:p>
          <a:p>
            <a:pPr lvl="1"/>
            <a:r>
              <a:rPr lang="zh-CN" altLang="en-US" sz="2800" dirty="0"/>
              <a:t>捕获中断和处理中断</a:t>
            </a:r>
            <a:endParaRPr lang="en-US" altLang="zh-CN" sz="2800" dirty="0"/>
          </a:p>
          <a:p>
            <a:pPr lvl="1"/>
            <a:r>
              <a:rPr lang="zh-CN" altLang="en-US" sz="2800" dirty="0"/>
              <a:t>物理内存的分配</a:t>
            </a:r>
            <a:endParaRPr lang="en-US" altLang="zh-CN" sz="2800" dirty="0"/>
          </a:p>
          <a:p>
            <a:pPr lvl="1"/>
            <a:r>
              <a:rPr lang="zh-CN" altLang="en-US" sz="2800" strike="sngStrike" dirty="0">
                <a:solidFill>
                  <a:srgbClr val="FF0000"/>
                </a:solidFill>
              </a:rPr>
              <a:t>添加虚拟内存 </a:t>
            </a:r>
            <a:r>
              <a:rPr lang="zh-CN" altLang="en-US" sz="2800" dirty="0">
                <a:solidFill>
                  <a:srgbClr val="FF0000"/>
                </a:solidFill>
              </a:rPr>
              <a:t>（暂时不讲）</a:t>
            </a:r>
            <a:endParaRPr lang="en-US" altLang="zh-CN" sz="2800" dirty="0">
              <a:solidFill>
                <a:srgbClr val="FF0000"/>
              </a:solidFill>
            </a:endParaRPr>
          </a:p>
          <a:p>
            <a:pPr lvl="1"/>
            <a:r>
              <a:rPr lang="zh-CN" altLang="en-US" sz="2800" dirty="0"/>
              <a:t>制作键盘驱动核心</a:t>
            </a:r>
            <a:endParaRPr lang="en-US" altLang="zh-CN" sz="2800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8665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0117 -0.75069 " pathEditMode="relative" ptsTypes="AA">
                                      <p:cBhvr>
                                        <p:cTn id="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5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0117 -0.75069 " pathEditMode="relative" ptsTypes="AA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0117 -0.75069 " pathEditMode="relative" ptsTypes="AA">
                                      <p:cBhvr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0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0117 -0.75069 " pathEditMode="relative" ptsTypes="AA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0117 -0.75069 " pathEditMode="relative" ptsTypes="AA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25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0117 -0.75069 " pathEditMode="relative" ptsTypes="AA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0117 -0.75069 " pathEditMode="relative" ptsTypes="AA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172</Words>
  <Application>Microsoft Office PowerPoint</Application>
  <PresentationFormat>宽屏</PresentationFormat>
  <Paragraphs>48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0" baseType="lpstr">
      <vt:lpstr>等线</vt:lpstr>
      <vt:lpstr>等线 Light</vt:lpstr>
      <vt:lpstr>Arial</vt:lpstr>
      <vt:lpstr>Office 主题​​</vt:lpstr>
      <vt:lpstr>PowerPoint 演示文稿</vt:lpstr>
      <vt:lpstr>何谓操作系统？</vt:lpstr>
      <vt:lpstr>一点前提</vt:lpstr>
      <vt:lpstr>我们的任务 Part1</vt:lpstr>
      <vt:lpstr>我们的任务 Part2</vt:lpstr>
      <vt:lpstr>我们的任务 Part3</vt:lpstr>
    </vt:vector>
  </TitlesOfParts>
  <Company>Nullstudio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从零开始写操作系统</dc:title>
  <dc:creator>phile Minecraft</dc:creator>
  <cp:lastModifiedBy>phile Minecraft</cp:lastModifiedBy>
  <cp:revision>38</cp:revision>
  <dcterms:created xsi:type="dcterms:W3CDTF">2016-12-08T10:01:22Z</dcterms:created>
  <dcterms:modified xsi:type="dcterms:W3CDTF">2016-12-31T04:15:52Z</dcterms:modified>
</cp:coreProperties>
</file>