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58" r:id="rId4"/>
    <p:sldId id="257" r:id="rId5"/>
    <p:sldId id="259" r:id="rId6"/>
    <p:sldId id="261" r:id="rId7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7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单击以编辑母版副标题样式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27A362-6A50-4B16-BBCB-3FF16920C1D7}" type="datetimeFigureOut">
              <a:rPr lang="zh-CN" altLang="en-US" smtClean="0"/>
              <a:t>2016/12/31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17053-774A-4C65-8A38-4495DBB61E5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330993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27A362-6A50-4B16-BBCB-3FF16920C1D7}" type="datetimeFigureOut">
              <a:rPr lang="zh-CN" altLang="en-US" smtClean="0"/>
              <a:t>2016/12/31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17053-774A-4C65-8A38-4495DBB61E5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23619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27A362-6A50-4B16-BBCB-3FF16920C1D7}" type="datetimeFigureOut">
              <a:rPr lang="zh-CN" altLang="en-US" smtClean="0"/>
              <a:t>2016/12/31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17053-774A-4C65-8A38-4495DBB61E5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209998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27A362-6A50-4B16-BBCB-3FF16920C1D7}" type="datetimeFigureOut">
              <a:rPr lang="zh-CN" altLang="en-US" smtClean="0"/>
              <a:t>2016/12/31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17053-774A-4C65-8A38-4495DBB61E5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388162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27A362-6A50-4B16-BBCB-3FF16920C1D7}" type="datetimeFigureOut">
              <a:rPr lang="zh-CN" altLang="en-US" smtClean="0"/>
              <a:t>2016/12/31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17053-774A-4C65-8A38-4495DBB61E5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97233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27A362-6A50-4B16-BBCB-3FF16920C1D7}" type="datetimeFigureOut">
              <a:rPr lang="zh-CN" altLang="en-US" smtClean="0"/>
              <a:t>2016/12/31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17053-774A-4C65-8A38-4495DBB61E5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654910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27A362-6A50-4B16-BBCB-3FF16920C1D7}" type="datetimeFigureOut">
              <a:rPr lang="zh-CN" altLang="en-US" smtClean="0"/>
              <a:t>2016/12/31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17053-774A-4C65-8A38-4495DBB61E5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132617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27A362-6A50-4B16-BBCB-3FF16920C1D7}" type="datetimeFigureOut">
              <a:rPr lang="zh-CN" altLang="en-US" smtClean="0"/>
              <a:t>2016/12/31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17053-774A-4C65-8A38-4495DBB61E5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253768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27A362-6A50-4B16-BBCB-3FF16920C1D7}" type="datetimeFigureOut">
              <a:rPr lang="zh-CN" altLang="en-US" smtClean="0"/>
              <a:t>2016/12/31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17053-774A-4C65-8A38-4495DBB61E5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965324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27A362-6A50-4B16-BBCB-3FF16920C1D7}" type="datetimeFigureOut">
              <a:rPr lang="zh-CN" altLang="en-US" smtClean="0"/>
              <a:t>2016/12/31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17053-774A-4C65-8A38-4495DBB61E5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66328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27A362-6A50-4B16-BBCB-3FF16920C1D7}" type="datetimeFigureOut">
              <a:rPr lang="zh-CN" altLang="en-US" smtClean="0"/>
              <a:t>2016/12/31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17053-774A-4C65-8A38-4495DBB61E5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305727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27A362-6A50-4B16-BBCB-3FF16920C1D7}" type="datetimeFigureOut">
              <a:rPr lang="zh-CN" altLang="en-US" smtClean="0"/>
              <a:t>2016/12/31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117053-774A-4C65-8A38-4495DBB61E5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756268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9365672" y="5043055"/>
            <a:ext cx="313112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 dirty="0">
                <a:solidFill>
                  <a:schemeClr val="bg1"/>
                </a:solidFill>
              </a:rPr>
              <a:t>教程引入</a:t>
            </a:r>
          </a:p>
        </p:txBody>
      </p:sp>
    </p:spTree>
    <p:extLst>
      <p:ext uri="{BB962C8B-B14F-4D97-AF65-F5344CB8AC3E}">
        <p14:creationId xmlns:p14="http://schemas.microsoft.com/office/powerpoint/2010/main" val="3090657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何谓操作系统？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/>
              <a:t>一个直接运行于硬件上的软件。</a:t>
            </a:r>
            <a:endParaRPr lang="en-US" altLang="zh-CN" dirty="0"/>
          </a:p>
          <a:p>
            <a:endParaRPr lang="en-US" altLang="zh-CN" dirty="0"/>
          </a:p>
          <a:p>
            <a:r>
              <a:rPr lang="zh-CN" altLang="en-US" dirty="0"/>
              <a:t>文件操作，内存管理，</a:t>
            </a:r>
            <a:r>
              <a:rPr lang="en-US" altLang="zh-CN" dirty="0"/>
              <a:t>CPU</a:t>
            </a:r>
            <a:r>
              <a:rPr lang="zh-CN" altLang="en-US" dirty="0"/>
              <a:t>管理，错误处理，软件运行环境等等多种服务和功能。</a:t>
            </a:r>
            <a:endParaRPr lang="en-US" altLang="zh-CN" dirty="0"/>
          </a:p>
          <a:p>
            <a:endParaRPr lang="en-US" altLang="zh-CN" dirty="0"/>
          </a:p>
          <a:p>
            <a:r>
              <a:rPr lang="zh-CN" altLang="en-US" dirty="0"/>
              <a:t>常见的操作系统由</a:t>
            </a:r>
            <a:r>
              <a:rPr lang="en-US" altLang="zh-CN" dirty="0"/>
              <a:t>C</a:t>
            </a:r>
            <a:r>
              <a:rPr lang="zh-CN" altLang="en-US" dirty="0"/>
              <a:t>和</a:t>
            </a:r>
            <a:r>
              <a:rPr lang="en-US" altLang="zh-CN" dirty="0"/>
              <a:t>ASM</a:t>
            </a:r>
            <a:r>
              <a:rPr lang="zh-CN" altLang="en-US" dirty="0"/>
              <a:t>编写而成。</a:t>
            </a:r>
            <a:endParaRPr lang="en-US" altLang="zh-CN" dirty="0"/>
          </a:p>
          <a:p>
            <a:endParaRPr lang="en-US" altLang="zh-CN" dirty="0"/>
          </a:p>
          <a:p>
            <a:r>
              <a:rPr lang="zh-CN" altLang="en-US" dirty="0"/>
              <a:t>开发难度以及设计算法远远超出大部分软件（除了人工智能）</a:t>
            </a:r>
            <a:endParaRPr lang="en-US" altLang="zh-CN" dirty="0"/>
          </a:p>
          <a:p>
            <a:endParaRPr lang="en-US" altLang="zh-CN" dirty="0"/>
          </a:p>
          <a:p>
            <a:endParaRPr lang="zh-CN" altLang="en-US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5274" y="2196228"/>
            <a:ext cx="11151297" cy="18050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93477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一点前提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2192000" y="1690688"/>
            <a:ext cx="105156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CN" dirty="0"/>
              <a:t>&gt;</a:t>
            </a:r>
            <a:r>
              <a:rPr lang="zh-CN" altLang="en-US" dirty="0"/>
              <a:t>思想前提：</a:t>
            </a:r>
            <a:endParaRPr lang="en-US" altLang="zh-CN" dirty="0"/>
          </a:p>
          <a:p>
            <a:r>
              <a:rPr lang="zh-CN" altLang="en-US" dirty="0"/>
              <a:t>基本的编程基础，比如</a:t>
            </a:r>
            <a:r>
              <a:rPr lang="en-US" altLang="zh-CN" dirty="0"/>
              <a:t>C,C++,Java</a:t>
            </a:r>
            <a:r>
              <a:rPr lang="zh-CN" altLang="en-US" dirty="0"/>
              <a:t>。（反正，你编过程就行了）</a:t>
            </a:r>
            <a:endParaRPr lang="en-US" altLang="zh-CN" dirty="0"/>
          </a:p>
          <a:p>
            <a:r>
              <a:rPr lang="zh-CN" altLang="en-US" dirty="0"/>
              <a:t>乐观的心态，耐心</a:t>
            </a:r>
            <a:endParaRPr lang="en-US" altLang="zh-CN" dirty="0"/>
          </a:p>
          <a:p>
            <a:r>
              <a:rPr lang="zh-CN" altLang="en-US" dirty="0"/>
              <a:t>一点点硬件知识</a:t>
            </a:r>
            <a:endParaRPr lang="en-US" altLang="zh-CN" dirty="0"/>
          </a:p>
          <a:p>
            <a:r>
              <a:rPr lang="zh-CN" altLang="en-US" dirty="0"/>
              <a:t>能认字。</a:t>
            </a:r>
            <a:endParaRPr lang="en-US" altLang="zh-CN" dirty="0"/>
          </a:p>
          <a:p>
            <a:pPr marL="0" indent="0">
              <a:buNone/>
            </a:pPr>
            <a:r>
              <a:rPr lang="en-US" altLang="zh-CN" dirty="0"/>
              <a:t>&gt;</a:t>
            </a:r>
            <a:r>
              <a:rPr lang="zh-CN" altLang="en-US" dirty="0"/>
              <a:t>硬件前提：</a:t>
            </a:r>
            <a:endParaRPr lang="en-US" altLang="zh-CN" dirty="0"/>
          </a:p>
          <a:p>
            <a:r>
              <a:rPr lang="zh-CN" altLang="en-US" dirty="0"/>
              <a:t>拥有一台</a:t>
            </a:r>
            <a:r>
              <a:rPr lang="en-US" altLang="zh-CN" dirty="0"/>
              <a:t>x86/x64</a:t>
            </a:r>
            <a:r>
              <a:rPr lang="zh-CN" altLang="en-US" dirty="0"/>
              <a:t>架构的非量子或真空管计算机。</a:t>
            </a:r>
            <a:endParaRPr lang="en-US" altLang="zh-CN" dirty="0"/>
          </a:p>
          <a:p>
            <a:r>
              <a:rPr lang="en-US" altLang="zh-CN" dirty="0"/>
              <a:t>Windows</a:t>
            </a:r>
            <a:r>
              <a:rPr lang="zh-CN" altLang="en-US" dirty="0"/>
              <a:t>系统。</a:t>
            </a:r>
          </a:p>
        </p:txBody>
      </p:sp>
    </p:spTree>
    <p:extLst>
      <p:ext uri="{BB962C8B-B14F-4D97-AF65-F5344CB8AC3E}">
        <p14:creationId xmlns:p14="http://schemas.microsoft.com/office/powerpoint/2010/main" val="15142307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92825 0.0095 " pathEditMode="relative" ptsTypes="AA">
                                      <p:cBhvr>
                                        <p:cTn id="6" dur="75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92825 0.0095 " pathEditMode="relative" ptsTypes="AA">
                                      <p:cBhvr>
                                        <p:cTn id="10" dur="75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92825 0.0095 " pathEditMode="relative" ptsTypes="AA">
                                      <p:cBhvr>
                                        <p:cTn id="14" dur="75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-3.7037E-7 L -0.92825 0.00949 " pathEditMode="relative" rAng="0" ptsTypes="AA">
                                      <p:cBhvr>
                                        <p:cTn id="18" dur="75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6419" y="46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92825 0.0095 " pathEditMode="relative" ptsTypes="AA">
                                      <p:cBhvr>
                                        <p:cTn id="22" dur="75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92825 0.0095 " pathEditMode="relative" ptsTypes="AA">
                                      <p:cBhvr>
                                        <p:cTn id="26" dur="75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91667E-6 -1.48148E-6 L -0.92826 0.00949 " pathEditMode="relative" rAng="0" ptsTypes="AA">
                                      <p:cBhvr>
                                        <p:cTn id="30" dur="75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6419" y="46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92825 0.0095 " pathEditMode="relative" ptsTypes="AA">
                                      <p:cBhvr>
                                        <p:cTn id="34" dur="75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/>
          <a:lstStyle/>
          <a:p>
            <a:r>
              <a:rPr lang="zh-CN" altLang="en-US" dirty="0"/>
              <a:t>我们的任务 </a:t>
            </a:r>
            <a:r>
              <a:rPr lang="en-US" altLang="zh-CN" dirty="0"/>
              <a:t>Part1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2192000" y="1325563"/>
            <a:ext cx="5957455" cy="4846638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zh-CN" altLang="en-US" dirty="0"/>
              <a:t>入门篇：</a:t>
            </a:r>
            <a:endParaRPr lang="en-US" altLang="zh-CN" dirty="0"/>
          </a:p>
          <a:p>
            <a:pPr marL="0" indent="0">
              <a:buNone/>
            </a:pPr>
            <a:r>
              <a:rPr lang="en-US" altLang="zh-CN" dirty="0"/>
              <a:t>	&gt;</a:t>
            </a:r>
            <a:r>
              <a:rPr lang="zh-CN" altLang="en-US" dirty="0"/>
              <a:t>认识电脑基本架构。</a:t>
            </a:r>
            <a:endParaRPr lang="en-US" altLang="zh-CN" dirty="0"/>
          </a:p>
          <a:p>
            <a:pPr marL="0" indent="0">
              <a:buNone/>
            </a:pPr>
            <a:r>
              <a:rPr lang="en-US" altLang="zh-CN" dirty="0"/>
              <a:t>	&gt;16</a:t>
            </a:r>
            <a:r>
              <a:rPr lang="zh-CN" altLang="en-US" dirty="0"/>
              <a:t>位实模式下的寻址</a:t>
            </a:r>
            <a:endParaRPr lang="en-US" altLang="zh-CN" dirty="0"/>
          </a:p>
          <a:p>
            <a:pPr marL="0" indent="0">
              <a:buNone/>
            </a:pPr>
            <a:r>
              <a:rPr lang="en-US" altLang="zh-CN" dirty="0"/>
              <a:t>	&gt;</a:t>
            </a:r>
            <a:r>
              <a:rPr lang="zh-CN" altLang="en-US" dirty="0"/>
              <a:t>初识汇编</a:t>
            </a:r>
            <a:endParaRPr lang="en-US" altLang="zh-CN" dirty="0"/>
          </a:p>
          <a:p>
            <a:pPr marL="0" indent="0">
              <a:buNone/>
            </a:pPr>
            <a:r>
              <a:rPr lang="en-US" altLang="zh-CN" dirty="0"/>
              <a:t>	&gt;</a:t>
            </a:r>
            <a:r>
              <a:rPr lang="zh-CN" altLang="en-US" dirty="0"/>
              <a:t>操作系统的基本构成</a:t>
            </a:r>
            <a:endParaRPr lang="en-US" altLang="zh-CN" dirty="0"/>
          </a:p>
          <a:p>
            <a:pPr marL="0" indent="0">
              <a:buNone/>
            </a:pPr>
            <a:r>
              <a:rPr lang="zh-CN" altLang="en-US" dirty="0"/>
              <a:t>引导篇：</a:t>
            </a:r>
            <a:endParaRPr lang="en-US" altLang="zh-CN" dirty="0"/>
          </a:p>
          <a:p>
            <a:pPr marL="0" indent="0">
              <a:buNone/>
            </a:pPr>
            <a:r>
              <a:rPr lang="en-US" altLang="zh-CN" dirty="0"/>
              <a:t>	&gt;</a:t>
            </a:r>
            <a:r>
              <a:rPr lang="zh-CN" altLang="en-US" dirty="0"/>
              <a:t>引导程序</a:t>
            </a:r>
            <a:r>
              <a:rPr lang="en-US" altLang="zh-CN" dirty="0"/>
              <a:t> – Part1</a:t>
            </a:r>
          </a:p>
          <a:p>
            <a:pPr marL="0" indent="0">
              <a:buNone/>
            </a:pPr>
            <a:r>
              <a:rPr lang="en-US" altLang="zh-CN" dirty="0"/>
              <a:t>	&gt;</a:t>
            </a:r>
            <a:r>
              <a:rPr lang="zh-CN" altLang="en-US" dirty="0"/>
              <a:t>引导程序</a:t>
            </a:r>
            <a:r>
              <a:rPr lang="en-US" altLang="zh-CN" dirty="0"/>
              <a:t> – Part2</a:t>
            </a:r>
          </a:p>
          <a:p>
            <a:pPr marL="0" indent="0">
              <a:buNone/>
            </a:pPr>
            <a:r>
              <a:rPr lang="en-US" altLang="zh-CN" dirty="0"/>
              <a:t>	&gt;</a:t>
            </a:r>
            <a:r>
              <a:rPr lang="zh-CN" altLang="en-US" dirty="0"/>
              <a:t>引导程序</a:t>
            </a:r>
            <a:r>
              <a:rPr lang="en-US" altLang="zh-CN" dirty="0"/>
              <a:t> – Part3</a:t>
            </a:r>
          </a:p>
          <a:p>
            <a:pPr marL="0" indent="0">
              <a:buNone/>
            </a:pPr>
            <a:r>
              <a:rPr lang="en-US" altLang="zh-CN" dirty="0"/>
              <a:t>	&gt;</a:t>
            </a:r>
            <a:r>
              <a:rPr lang="zh-CN" altLang="en-US" dirty="0"/>
              <a:t>引导程序</a:t>
            </a:r>
            <a:r>
              <a:rPr lang="en-US" altLang="zh-CN" dirty="0"/>
              <a:t> – Part4</a:t>
            </a:r>
          </a:p>
          <a:p>
            <a:pPr marL="0" indent="0">
              <a:buNone/>
            </a:pPr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27287391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1.48148E-6 L -0.95325 0.00764 " pathEditMode="relative" rAng="0" ptsTypes="AA">
                                      <p:cBhvr>
                                        <p:cTn id="6" dur="75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7669" y="37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95833E-6 3.7037E-6 L -0.95325 0.00764 " pathEditMode="relative" rAng="0" ptsTypes="AA">
                                      <p:cBhvr>
                                        <p:cTn id="10" dur="75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7669" y="37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9167E-6 -3.33333E-6 L -0.95326 0.00764 " pathEditMode="relative" rAng="0" ptsTypes="AA">
                                      <p:cBhvr>
                                        <p:cTn id="14" dur="75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7669" y="37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0833E-6 -3.7037E-7 L -0.95326 0.00764 " pathEditMode="relative" rAng="0" ptsTypes="AA">
                                      <p:cBhvr>
                                        <p:cTn id="18" dur="75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7669" y="37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95833E-6 2.59259E-6 L -0.95325 0.00764 " pathEditMode="relative" rAng="0" ptsTypes="AA">
                                      <p:cBhvr>
                                        <p:cTn id="22" dur="75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7669" y="37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-4.44444E-6 L -0.95325 0.00764 " pathEditMode="relative" rAng="0" ptsTypes="AA">
                                      <p:cBhvr>
                                        <p:cTn id="26" dur="75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7669" y="37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1.48148E-6 L -0.95325 0.00764 " pathEditMode="relative" rAng="0" ptsTypes="AA">
                                      <p:cBhvr>
                                        <p:cTn id="30" dur="75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7669" y="37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1.48148E-6 L -0.95325 0.00764 " pathEditMode="relative" rAng="0" ptsTypes="AA">
                                      <p:cBhvr>
                                        <p:cTn id="34" dur="75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7669" y="37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4.44444E-6 L -0.95325 0.00763 " pathEditMode="relative" rAng="0" ptsTypes="AA">
                                      <p:cBhvr>
                                        <p:cTn id="38" dur="75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7669" y="37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2.59259E-6 L -0.95325 0.00764 " pathEditMode="relative" rAng="0" ptsTypes="AA">
                                      <p:cBhvr>
                                        <p:cTn id="42" dur="75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7669" y="37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/>
          <a:lstStyle/>
          <a:p>
            <a:r>
              <a:rPr lang="zh-CN" altLang="en-US" dirty="0"/>
              <a:t>我们的任务 </a:t>
            </a:r>
            <a:r>
              <a:rPr lang="en-US" altLang="zh-CN" dirty="0"/>
              <a:t>Part2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26076" y="6858000"/>
            <a:ext cx="10515600" cy="4846638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zh-CN" altLang="en-US" dirty="0"/>
              <a:t>内核前奏：</a:t>
            </a:r>
            <a:endParaRPr lang="en-US" altLang="zh-CN" dirty="0"/>
          </a:p>
          <a:p>
            <a:pPr marL="0" indent="0">
              <a:buNone/>
            </a:pPr>
            <a:r>
              <a:rPr lang="en-US" altLang="zh-CN" dirty="0"/>
              <a:t>	&gt;</a:t>
            </a:r>
            <a:r>
              <a:rPr lang="zh-CN" altLang="en-US" dirty="0"/>
              <a:t>硬件系统架构和内存映射</a:t>
            </a:r>
            <a:endParaRPr lang="en-US" altLang="zh-CN" dirty="0"/>
          </a:p>
          <a:p>
            <a:pPr marL="0" indent="0">
              <a:buNone/>
            </a:pPr>
            <a:r>
              <a:rPr lang="en-US" altLang="zh-CN" dirty="0"/>
              <a:t>	&gt;</a:t>
            </a:r>
            <a:r>
              <a:rPr lang="zh-CN" altLang="en-US" dirty="0"/>
              <a:t>你好</a:t>
            </a:r>
            <a:r>
              <a:rPr lang="en-US" altLang="zh-CN" dirty="0"/>
              <a:t>32</a:t>
            </a:r>
            <a:r>
              <a:rPr lang="zh-CN" altLang="en-US" dirty="0"/>
              <a:t>位，再见</a:t>
            </a:r>
            <a:r>
              <a:rPr lang="en-US" altLang="zh-CN" dirty="0"/>
              <a:t>16</a:t>
            </a:r>
            <a:r>
              <a:rPr lang="zh-CN" altLang="en-US" dirty="0"/>
              <a:t>位</a:t>
            </a:r>
            <a:endParaRPr lang="en-US" altLang="zh-CN" dirty="0"/>
          </a:p>
          <a:p>
            <a:pPr marL="0" indent="0">
              <a:buNone/>
            </a:pPr>
            <a:r>
              <a:rPr lang="en-US" altLang="zh-CN" dirty="0"/>
              <a:t>	&gt;</a:t>
            </a:r>
            <a:r>
              <a:rPr lang="zh-CN" altLang="en-US" dirty="0"/>
              <a:t>硬件编程介绍以及开启</a:t>
            </a:r>
            <a:r>
              <a:rPr lang="en-US" altLang="zh-CN" dirty="0"/>
              <a:t>A20</a:t>
            </a:r>
            <a:r>
              <a:rPr lang="zh-CN" altLang="en-US" dirty="0"/>
              <a:t>总线</a:t>
            </a:r>
            <a:endParaRPr lang="en-US" altLang="zh-CN" dirty="0"/>
          </a:p>
          <a:p>
            <a:pPr marL="0" indent="0">
              <a:buNone/>
            </a:pPr>
            <a:r>
              <a:rPr lang="en-US" altLang="zh-CN" dirty="0"/>
              <a:t>	&gt;</a:t>
            </a:r>
            <a:r>
              <a:rPr lang="zh-CN" altLang="en-US" dirty="0"/>
              <a:t>内核准备</a:t>
            </a:r>
            <a:endParaRPr lang="en-US" altLang="zh-CN" dirty="0"/>
          </a:p>
          <a:p>
            <a:pPr marL="0" indent="0">
              <a:buNone/>
            </a:pPr>
            <a:r>
              <a:rPr lang="en-US" altLang="zh-CN" dirty="0"/>
              <a:t>	&gt;</a:t>
            </a:r>
            <a:r>
              <a:rPr lang="zh-CN" altLang="en-US" dirty="0"/>
              <a:t>搭建内核开发环境</a:t>
            </a:r>
            <a:endParaRPr lang="en-US" altLang="zh-CN" dirty="0"/>
          </a:p>
          <a:p>
            <a:pPr marL="0" indent="0">
              <a:buNone/>
            </a:pPr>
            <a:r>
              <a:rPr lang="zh-CN" altLang="en-US" dirty="0"/>
              <a:t>第一个</a:t>
            </a:r>
            <a:r>
              <a:rPr lang="en-US" altLang="zh-CN" dirty="0"/>
              <a:t>C</a:t>
            </a:r>
            <a:r>
              <a:rPr lang="zh-CN" altLang="en-US" dirty="0"/>
              <a:t>内核</a:t>
            </a:r>
            <a:endParaRPr lang="en-US" altLang="zh-CN" dirty="0"/>
          </a:p>
          <a:p>
            <a:pPr marL="0" indent="0">
              <a:buNone/>
            </a:pPr>
            <a:r>
              <a:rPr lang="en-US" altLang="zh-CN" dirty="0"/>
              <a:t>	&gt;</a:t>
            </a:r>
            <a:r>
              <a:rPr lang="zh-CN" altLang="en-US" dirty="0"/>
              <a:t>制作</a:t>
            </a:r>
            <a:r>
              <a:rPr lang="en-US" altLang="zh-CN" dirty="0"/>
              <a:t>C</a:t>
            </a:r>
            <a:r>
              <a:rPr lang="zh-CN" altLang="en-US" dirty="0"/>
              <a:t>运行时库</a:t>
            </a:r>
            <a:endParaRPr lang="en-US" altLang="zh-CN" dirty="0"/>
          </a:p>
          <a:p>
            <a:pPr marL="0" indent="0">
              <a:buNone/>
            </a:pPr>
            <a:r>
              <a:rPr lang="en-US" altLang="zh-CN" dirty="0"/>
              <a:t>	&gt;</a:t>
            </a:r>
            <a:r>
              <a:rPr lang="zh-CN" altLang="en-US" dirty="0"/>
              <a:t>入口点和</a:t>
            </a:r>
            <a:r>
              <a:rPr lang="en-US" altLang="zh-CN" dirty="0"/>
              <a:t>Main</a:t>
            </a:r>
            <a:r>
              <a:rPr lang="zh-CN" altLang="en-US" dirty="0"/>
              <a:t>函数</a:t>
            </a:r>
            <a:endParaRPr lang="en-US" altLang="zh-CN" dirty="0"/>
          </a:p>
          <a:p>
            <a:pPr marL="0" indent="0">
              <a:buNone/>
            </a:pPr>
            <a:r>
              <a:rPr lang="en-US" altLang="zh-CN" dirty="0"/>
              <a:t>	&gt;</a:t>
            </a:r>
            <a:r>
              <a:rPr lang="zh-CN" altLang="en-US" dirty="0"/>
              <a:t>打印字符串</a:t>
            </a:r>
            <a:r>
              <a:rPr lang="en-US" altLang="zh-CN" dirty="0"/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4304546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00104 -0.82987 " pathEditMode="relative" ptsTypes="AA">
                                      <p:cBhvr>
                                        <p:cTn id="6" dur="75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00104 -0.82987 " pathEditMode="relative" ptsTypes="AA">
                                      <p:cBhvr>
                                        <p:cTn id="10" dur="75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00104 -0.82987 " pathEditMode="relative" ptsTypes="AA">
                                      <p:cBhvr>
                                        <p:cTn id="14" dur="75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00104 -0.82987 " pathEditMode="relative" ptsTypes="AA">
                                      <p:cBhvr>
                                        <p:cTn id="18" dur="75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00104 -0.82987 " pathEditMode="relative" ptsTypes="AA">
                                      <p:cBhvr>
                                        <p:cTn id="22" dur="75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00104 -0.82987 " pathEditMode="relative" ptsTypes="AA">
                                      <p:cBhvr>
                                        <p:cTn id="26" dur="75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00104 -0.82987 " pathEditMode="relative" ptsTypes="AA">
                                      <p:cBhvr>
                                        <p:cTn id="30" dur="75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00104 -0.82987 " pathEditMode="relative" ptsTypes="AA">
                                      <p:cBhvr>
                                        <p:cTn id="34" dur="75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00104 -0.82987 " pathEditMode="relative" ptsTypes="AA">
                                      <p:cBhvr>
                                        <p:cTn id="38" dur="75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00104 -0.82987 " pathEditMode="relative" ptsTypes="AA">
                                      <p:cBhvr>
                                        <p:cTn id="42" dur="75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0" y="0"/>
            <a:ext cx="10515600" cy="1325563"/>
          </a:xfrm>
        </p:spPr>
        <p:txBody>
          <a:bodyPr/>
          <a:lstStyle/>
          <a:p>
            <a:r>
              <a:rPr lang="zh-CN" altLang="en-US" dirty="0"/>
              <a:t>我们的任务 </a:t>
            </a:r>
            <a:r>
              <a:rPr lang="en-US" altLang="zh-CN" dirty="0"/>
              <a:t>Part3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11016" y="6858000"/>
            <a:ext cx="10515600" cy="4351338"/>
          </a:xfrm>
        </p:spPr>
        <p:txBody>
          <a:bodyPr/>
          <a:lstStyle/>
          <a:p>
            <a:r>
              <a:rPr lang="zh-CN" altLang="en-US" sz="3600" dirty="0"/>
              <a:t>高级的</a:t>
            </a:r>
            <a:r>
              <a:rPr lang="en-US" altLang="zh-CN" sz="3600" dirty="0"/>
              <a:t>C</a:t>
            </a:r>
            <a:r>
              <a:rPr lang="zh-CN" altLang="en-US" sz="3600" dirty="0"/>
              <a:t>内核</a:t>
            </a:r>
            <a:endParaRPr lang="en-US" altLang="zh-CN" sz="3600" dirty="0"/>
          </a:p>
          <a:p>
            <a:pPr lvl="1"/>
            <a:r>
              <a:rPr lang="zh-CN" altLang="en-US" sz="2800" dirty="0"/>
              <a:t>硬件抽象层的制作</a:t>
            </a:r>
            <a:endParaRPr lang="en-US" altLang="zh-CN" sz="2800" dirty="0"/>
          </a:p>
          <a:p>
            <a:pPr lvl="1"/>
            <a:r>
              <a:rPr lang="en-US" altLang="zh-CN" sz="2800" dirty="0"/>
              <a:t>32</a:t>
            </a:r>
            <a:r>
              <a:rPr lang="zh-CN" altLang="en-US" sz="2800" dirty="0"/>
              <a:t>位下的中断</a:t>
            </a:r>
            <a:endParaRPr lang="en-US" altLang="zh-CN" sz="2800" dirty="0"/>
          </a:p>
          <a:p>
            <a:pPr lvl="1"/>
            <a:r>
              <a:rPr lang="zh-CN" altLang="en-US" sz="2800" dirty="0"/>
              <a:t>捕获中断和处理中断</a:t>
            </a:r>
            <a:endParaRPr lang="en-US" altLang="zh-CN" sz="2800" dirty="0"/>
          </a:p>
          <a:p>
            <a:pPr lvl="1"/>
            <a:r>
              <a:rPr lang="zh-CN" altLang="en-US" sz="2800" dirty="0"/>
              <a:t>物理内存的分配</a:t>
            </a:r>
            <a:endParaRPr lang="en-US" altLang="zh-CN" sz="2800" dirty="0"/>
          </a:p>
          <a:p>
            <a:pPr lvl="1"/>
            <a:r>
              <a:rPr lang="zh-CN" altLang="en-US" sz="2800" strike="sngStrike" dirty="0">
                <a:solidFill>
                  <a:srgbClr val="FF0000"/>
                </a:solidFill>
              </a:rPr>
              <a:t>添加虚拟内存 </a:t>
            </a:r>
            <a:r>
              <a:rPr lang="zh-CN" altLang="en-US" sz="2800" dirty="0">
                <a:solidFill>
                  <a:srgbClr val="FF0000"/>
                </a:solidFill>
              </a:rPr>
              <a:t>（暂时不讲）</a:t>
            </a:r>
            <a:endParaRPr lang="en-US" altLang="zh-CN" sz="2800" dirty="0">
              <a:solidFill>
                <a:srgbClr val="FF0000"/>
              </a:solidFill>
            </a:endParaRPr>
          </a:p>
          <a:p>
            <a:pPr lvl="1"/>
            <a:r>
              <a:rPr lang="zh-CN" altLang="en-US" sz="2800" dirty="0"/>
              <a:t>制作键盘驱动核心</a:t>
            </a:r>
            <a:endParaRPr lang="en-US" altLang="zh-CN" sz="2800" dirty="0"/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8866557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0 0 L -0.00117 -0.75069 " pathEditMode="relative" ptsTypes="AA">
                                      <p:cBhvr>
                                        <p:cTn id="6" dur="75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250"/>
                            </p:stCondLst>
                            <p:childTnLst>
                              <p:par>
                                <p:cTn id="8" presetID="0" presetClass="path" presetSubtype="0" accel="50000" decel="5000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0 0 L -0.00117 -0.75069 " pathEditMode="relative" ptsTypes="AA">
                                      <p:cBhvr>
                                        <p:cTn id="9" dur="75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500"/>
                            </p:stCondLst>
                            <p:childTnLst>
                              <p:par>
                                <p:cTn id="11" presetID="0" presetClass="path" presetSubtype="0" accel="50000" decel="5000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0 0 L -0.00117 -0.75069 " pathEditMode="relative" ptsTypes="AA">
                                      <p:cBhvr>
                                        <p:cTn id="12" dur="75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750"/>
                            </p:stCondLst>
                            <p:childTnLst>
                              <p:par>
                                <p:cTn id="14" presetID="0" presetClass="path" presetSubtype="0" accel="50000" decel="5000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0 0 L -0.00117 -0.75069 " pathEditMode="relative" ptsTypes="AA">
                                      <p:cBhvr>
                                        <p:cTn id="15" dur="75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0"/>
                            </p:stCondLst>
                            <p:childTnLst>
                              <p:par>
                                <p:cTn id="17" presetID="0" presetClass="path" presetSubtype="0" accel="50000" decel="5000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0 0 L -0.00117 -0.75069 " pathEditMode="relative" ptsTypes="AA">
                                      <p:cBhvr>
                                        <p:cTn id="18" dur="75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6250"/>
                            </p:stCondLst>
                            <p:childTnLst>
                              <p:par>
                                <p:cTn id="20" presetID="0" presetClass="path" presetSubtype="0" accel="50000" decel="5000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0 0 L -0.00117 -0.75069 " pathEditMode="relative" ptsTypes="AA">
                                      <p:cBhvr>
                                        <p:cTn id="21" dur="75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7500"/>
                            </p:stCondLst>
                            <p:childTnLst>
                              <p:par>
                                <p:cTn id="23" presetID="0" presetClass="path" presetSubtype="0" accel="50000" decel="5000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0 0 L -0.00117 -0.75069 " pathEditMode="relative" ptsTypes="AA">
                                      <p:cBhvr>
                                        <p:cTn id="24" dur="75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408</TotalTime>
  <Words>172</Words>
  <Application>Microsoft Office PowerPoint</Application>
  <PresentationFormat>宽屏</PresentationFormat>
  <Paragraphs>48</Paragraphs>
  <Slides>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10" baseType="lpstr">
      <vt:lpstr>等线</vt:lpstr>
      <vt:lpstr>等线 Light</vt:lpstr>
      <vt:lpstr>Arial</vt:lpstr>
      <vt:lpstr>Office 主题​​</vt:lpstr>
      <vt:lpstr>PowerPoint 演示文稿</vt:lpstr>
      <vt:lpstr>何谓操作系统？</vt:lpstr>
      <vt:lpstr>一点前提</vt:lpstr>
      <vt:lpstr>我们的任务 Part1</vt:lpstr>
      <vt:lpstr>我们的任务 Part2</vt:lpstr>
      <vt:lpstr>我们的任务 Part3</vt:lpstr>
    </vt:vector>
  </TitlesOfParts>
  <Company>Nullstudio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从零开始写操作系统</dc:title>
  <dc:creator>phile Minecraft</dc:creator>
  <cp:lastModifiedBy>phile Minecraft</cp:lastModifiedBy>
  <cp:revision>38</cp:revision>
  <dcterms:created xsi:type="dcterms:W3CDTF">2016-12-08T10:01:22Z</dcterms:created>
  <dcterms:modified xsi:type="dcterms:W3CDTF">2016-12-31T04:15:52Z</dcterms:modified>
</cp:coreProperties>
</file>