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58" r:id="rId3"/>
    <p:sldId id="260" r:id="rId4"/>
    <p:sldId id="259" r:id="rId5"/>
    <p:sldId id="261" r:id="rId6"/>
    <p:sldId id="262" r:id="rId7"/>
    <p:sldId id="263" r:id="rId8"/>
    <p:sldId id="264" r:id="rId9"/>
    <p:sldId id="265" r:id="rId10"/>
  </p:sldIdLst>
  <p:sldSz cx="12192000" cy="6858000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A000"/>
    <a:srgbClr val="A000A0"/>
    <a:srgbClr val="FF8080"/>
    <a:srgbClr val="808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中度样式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426" autoAdjust="0"/>
    <p:restoredTop sz="94660"/>
  </p:normalViewPr>
  <p:slideViewPr>
    <p:cSldViewPr snapToGrid="0">
      <p:cViewPr>
        <p:scale>
          <a:sx n="125" d="100"/>
          <a:sy n="125" d="100"/>
        </p:scale>
        <p:origin x="90" y="-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C39ED4-60AD-4F70-8A07-B68EE0DA1D3A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7DBFE0-6C79-47CE-91B5-80B033373DDA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70801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A7DBFE0-6C79-47CE-91B5-80B033373DDA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804625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EDC95A-2A64-4F8F-A9D6-9D5CC3D9F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F9F4349A-C986-4850-904C-424C43C4A74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FA682CC-EC5B-470A-B591-AC3CC4A3C9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65B6B63-8BAD-455C-AB59-CBD9570FAC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A0594F4A-AE3B-4517-87A6-C4E345CCD8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021538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78E249-125F-47FC-9388-148157C879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18A40F94-2180-458D-B97E-D8FAC2F4164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A5259E1-BB2A-4EC1-B94A-C0135232B9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9D1E5903-5992-4003-9B3B-CDD6218A3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439972-453F-4F58-8639-93EA064C94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019885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CC92DA63-9789-480B-9D8E-EC0206609A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82294D5D-CC70-43C4-9227-866820302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1B5A60E-458F-4798-8E34-95DDB4CCBA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F67EB5F6-3662-4E7D-A28E-78C272B5C3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FAD4C7B-77DF-428A-834E-08CC9C88CD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297785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90D14A5-D2FC-41BD-A9A7-90E4D0C1EA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36EDD58F-A9A4-4B37-888C-AC51CB5C4B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045E707-9C50-4ED7-89DA-7A8625D48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DBF145E5-38FB-4103-AE43-A3C70142E1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4F01846-A65D-404F-A870-93B1877C8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35520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3DA1D664-62C3-49C2-9316-97881DC03F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B9D17BEF-E5F0-4E2B-A589-C05FB4F455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FAA063EC-BC96-4579-9D54-44CA4C325F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7B520858-264F-41C9-8DB7-D42C52A147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44C466C-C8BF-4F15-89E4-B117302709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30486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5D2E52D-6E32-46FD-98C4-3A3E2D78A0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68C9DA66-FBFE-4EBF-9DF7-F59D4E03A17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2AD1080B-61A7-400A-ACB8-71A96F213C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78D9BFD5-3B72-4CAE-9F9A-16B8F6EA79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6458EC6-5A44-46AB-80D8-7DB94D63B7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A6888E36-BC2B-4B72-9774-722CD2C842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49638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74C492A2-61AF-4B83-B980-54619657F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748D0FDD-A4C1-4931-92F5-D092B90F1A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E5EF5EAD-83E2-4B87-9AB8-F9BFFCC320A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76679E9E-5DAF-4DDE-946E-977F0213F23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4FE2C045-FA76-4E70-B345-567A9D7D85A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5951AD7A-A0E3-4D74-97DE-30C2B9A931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0163080-D1FF-47A6-9A89-BC1E387818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C5C60E4C-04F5-41F4-AD62-A5A1B9B6E8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22710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51A5F55-D9D6-4DF7-A64A-4E3C587AB89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B270BD8-3300-45E2-85A1-809958C3A0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EC2FAA7-5363-44DA-85DF-7016B147F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37A3C757-202E-4912-8593-32D1EEF6C6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1017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68C2F3E6-39BC-4C14-BDFD-02E0E8A5CB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E483391D-EA23-475D-BFBF-CAD479A8C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2F5A52C4-E8C3-4CC5-99CB-0588300B2A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1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E3867D68-F23D-4278-8418-0EA13CB928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A9CF21EF-D991-44BA-8675-25C9C8E6E7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0E419471-E3CD-48C3-84ED-68FA9496706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58A3EEE0-2264-4663-A7B2-B527C01495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B4ED056D-FFB7-4542-A572-7365187328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84328B4C-FA59-4DCB-B6BF-58346E5A45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784393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C9DA3136-06A6-4793-851D-496F6DA78D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3E6516C5-7DA3-4510-8213-7B4583120F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BC9880D2-39AC-47F3-B51E-2351F8E72F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D2DD4899-CFDA-419B-997C-DE5121507B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E069F53A-0ED1-4929-A2E9-D7736B5550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CA040D20-3AAF-4A91-8A1C-A610864EC1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038539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91AFD04-9A54-4B0E-BD4C-7F27DDE912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91A0FDD0-377A-4731-833A-8E2CE8157B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879CBA8D-2E9D-4CD2-92E8-B53DC7C8F60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0DD78D-2E84-4AD7-897B-388F98A1FB72}" type="datetimeFigureOut">
              <a:rPr lang="zh-CN" altLang="en-US" smtClean="0"/>
              <a:t>2019-06-23</a:t>
            </a:fld>
            <a:endParaRPr lang="zh-CN" altLang="en-US"/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B737838-46D7-4CDD-8372-5CE0D3C34F8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39764BB0-8D04-4440-9285-ABF142CEE0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C96AE3-02B3-4014-A94C-BA78CC91B2C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992019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10049164" y="6150114"/>
            <a:ext cx="214283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 err="1">
                <a:solidFill>
                  <a:schemeClr val="bg1"/>
                </a:solidFill>
                <a:latin typeface="OCR A Std" panose="020F0609000104060307" pitchFamily="49" charset="0"/>
              </a:rPr>
              <a:t>EP.4</a:t>
            </a:r>
            <a:endParaRPr lang="zh-CN" altLang="en-US" sz="40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12192001" y="5106992"/>
            <a:ext cx="315585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sz="4400" dirty="0">
                <a:solidFill>
                  <a:schemeClr val="bg1"/>
                </a:solidFill>
              </a:rPr>
              <a:t>汇编与硬件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2011026" y="6150114"/>
            <a:ext cx="9525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4000" dirty="0">
                <a:solidFill>
                  <a:schemeClr val="bg1"/>
                </a:solidFill>
                <a:latin typeface="OCR A Std" panose="020F0609000104060307" pitchFamily="49" charset="0"/>
              </a:rPr>
              <a:t>-0</a:t>
            </a:r>
            <a:endParaRPr lang="zh-CN" altLang="en-US" sz="4000" dirty="0">
              <a:solidFill>
                <a:schemeClr val="bg1"/>
              </a:solidFill>
              <a:latin typeface="OCR A Std" panose="020F0609000104060307" pitchFamily="49" charset="0"/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8915400" y="5591175"/>
            <a:ext cx="328612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000" dirty="0">
                <a:solidFill>
                  <a:schemeClr val="bg1"/>
                </a:solidFill>
              </a:rPr>
              <a:t>BIOS</a:t>
            </a:r>
            <a:r>
              <a:rPr lang="zh-CN" altLang="en-US" sz="2000" dirty="0">
                <a:solidFill>
                  <a:schemeClr val="bg1"/>
                </a:solidFill>
              </a:rPr>
              <a:t>与磁盘读写基础</a:t>
            </a:r>
          </a:p>
        </p:txBody>
      </p:sp>
    </p:spTree>
    <p:extLst>
      <p:ext uri="{BB962C8B-B14F-4D97-AF65-F5344CB8AC3E}">
        <p14:creationId xmlns:p14="http://schemas.microsoft.com/office/powerpoint/2010/main" val="226752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91667E-6 -4.44444E-6 L -0.25938 -0.00069 " pathEditMode="relative" rAng="0" ptsTypes="AA">
                                      <p:cBhvr>
                                        <p:cTn id="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69" y="-4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3.7037E-7 L -0.04883 0.00023 " pathEditMode="relative" rAng="0" ptsTypes="AA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448" y="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3.7037E-7 L -0.08359 0.00023 " pathEditMode="relative" rAng="0" ptsTypes="AA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80" y="0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64" presetClass="path" presetSubtype="0" accel="50000" decel="5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5938 -0.00138 L -0.2599 -0.02847 " pathEditMode="relative" rAng="0" ptsTypes="AA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366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2" presetClass="entr" presetSubtype="4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5" grpId="1"/>
      <p:bldP spid="2" grpId="0"/>
      <p:bldP spid="3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19D5DC64-A05B-4D0D-BE15-72A37C7E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/>
              <a:t>BIOS</a:t>
            </a:r>
            <a:br>
              <a:rPr lang="en-US" altLang="zh-CN" dirty="0"/>
            </a:br>
            <a:r>
              <a:rPr lang="en-US" altLang="zh-CN" sz="1800" dirty="0"/>
              <a:t>BIOS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1509EF0-CA7F-44C3-BE54-AA9DF3013575}"/>
              </a:ext>
            </a:extLst>
          </p:cNvPr>
          <p:cNvSpPr txBox="1"/>
          <p:nvPr/>
        </p:nvSpPr>
        <p:spPr>
          <a:xfrm>
            <a:off x="2171113" y="1325563"/>
            <a:ext cx="7849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/>
              <a:t> B</a:t>
            </a:r>
            <a:r>
              <a:rPr lang="en-US" altLang="zh-CN" sz="4400" dirty="0"/>
              <a:t>asic</a:t>
            </a:r>
            <a:r>
              <a:rPr lang="en-US" altLang="zh-CN" sz="4400" b="1" dirty="0"/>
              <a:t> I</a:t>
            </a:r>
            <a:r>
              <a:rPr lang="en-US" altLang="zh-CN" sz="4400" dirty="0"/>
              <a:t>nput</a:t>
            </a:r>
            <a:r>
              <a:rPr lang="en-US" altLang="zh-CN" sz="4400" b="1" dirty="0"/>
              <a:t> </a:t>
            </a:r>
            <a:r>
              <a:rPr lang="en-US" altLang="zh-CN" sz="4400" dirty="0"/>
              <a:t>and</a:t>
            </a:r>
            <a:r>
              <a:rPr lang="en-US" altLang="zh-CN" sz="4400" b="1" dirty="0"/>
              <a:t> O</a:t>
            </a:r>
            <a:r>
              <a:rPr lang="en-US" altLang="zh-CN" sz="4400" dirty="0"/>
              <a:t>utput</a:t>
            </a:r>
            <a:r>
              <a:rPr lang="en-US" altLang="zh-CN" sz="4400" b="1" dirty="0"/>
              <a:t> S</a:t>
            </a:r>
            <a:r>
              <a:rPr lang="en-US" altLang="zh-CN" sz="4400" dirty="0"/>
              <a:t>ystem</a:t>
            </a:r>
            <a:endParaRPr lang="zh-CN" altLang="en-US" sz="44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D173E58-846C-4C43-A4E4-379E3981B4B1}"/>
              </a:ext>
            </a:extLst>
          </p:cNvPr>
          <p:cNvSpPr txBox="1"/>
          <p:nvPr/>
        </p:nvSpPr>
        <p:spPr>
          <a:xfrm>
            <a:off x="2171113" y="2266405"/>
            <a:ext cx="7849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/>
              <a:t>基本输入输出系统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7DFE9E3-89B6-477F-9AAB-04E2638ABA4A}"/>
              </a:ext>
            </a:extLst>
          </p:cNvPr>
          <p:cNvSpPr txBox="1"/>
          <p:nvPr/>
        </p:nvSpPr>
        <p:spPr>
          <a:xfrm>
            <a:off x="2171113" y="4039722"/>
            <a:ext cx="784977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/>
              <a:t>硬盘，软盘，显示屏，键盘</a:t>
            </a:r>
            <a:r>
              <a:rPr lang="en-US" altLang="zh-CN" sz="4400" b="1" dirty="0"/>
              <a:t>……</a:t>
            </a:r>
            <a:r>
              <a:rPr lang="zh-CN" altLang="en-US" sz="4400" b="1" dirty="0"/>
              <a:t>跟输入和输出有关的东西。</a:t>
            </a:r>
          </a:p>
        </p:txBody>
      </p:sp>
    </p:spTree>
    <p:extLst>
      <p:ext uri="{BB962C8B-B14F-4D97-AF65-F5344CB8AC3E}">
        <p14:creationId xmlns:p14="http://schemas.microsoft.com/office/powerpoint/2010/main" val="12297233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19D5DC64-A05B-4D0D-BE15-72A37C7E0C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/>
              <a:t>BIOS - </a:t>
            </a:r>
            <a:r>
              <a:rPr lang="en-US" altLang="zh-CN" dirty="0" err="1"/>
              <a:t>IVT</a:t>
            </a:r>
            <a:br>
              <a:rPr lang="en-US" altLang="zh-CN" dirty="0"/>
            </a:br>
            <a:r>
              <a:rPr lang="en-US" altLang="zh-CN" sz="1800" dirty="0"/>
              <a:t>BIOS - </a:t>
            </a:r>
            <a:r>
              <a:rPr lang="en-US" altLang="zh-CN" sz="1800" dirty="0" err="1"/>
              <a:t>IVT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1509EF0-CA7F-44C3-BE54-AA9DF3013575}"/>
              </a:ext>
            </a:extLst>
          </p:cNvPr>
          <p:cNvSpPr txBox="1"/>
          <p:nvPr/>
        </p:nvSpPr>
        <p:spPr>
          <a:xfrm>
            <a:off x="2171113" y="1325563"/>
            <a:ext cx="7849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4400" b="1" dirty="0"/>
              <a:t> I</a:t>
            </a:r>
            <a:r>
              <a:rPr lang="en-US" altLang="zh-CN" sz="4400" dirty="0"/>
              <a:t>nterrupt</a:t>
            </a:r>
            <a:r>
              <a:rPr lang="en-US" altLang="zh-CN" sz="4400" b="1" dirty="0"/>
              <a:t> V</a:t>
            </a:r>
            <a:r>
              <a:rPr lang="en-US" altLang="zh-CN" sz="4400" dirty="0"/>
              <a:t>ector</a:t>
            </a:r>
            <a:r>
              <a:rPr lang="en-US" altLang="zh-CN" sz="4400" b="1" dirty="0"/>
              <a:t> T</a:t>
            </a:r>
            <a:r>
              <a:rPr lang="en-US" altLang="zh-CN" sz="4400" dirty="0"/>
              <a:t>able</a:t>
            </a:r>
            <a:endParaRPr lang="zh-CN" altLang="en-US" sz="4400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FD173E58-846C-4C43-A4E4-379E3981B4B1}"/>
              </a:ext>
            </a:extLst>
          </p:cNvPr>
          <p:cNvSpPr txBox="1"/>
          <p:nvPr/>
        </p:nvSpPr>
        <p:spPr>
          <a:xfrm>
            <a:off x="2171113" y="2266405"/>
            <a:ext cx="7849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4400" b="1" dirty="0"/>
              <a:t>中断向量表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07DFE9E3-89B6-477F-9AAB-04E2638ABA4A}"/>
              </a:ext>
            </a:extLst>
          </p:cNvPr>
          <p:cNvSpPr txBox="1"/>
          <p:nvPr/>
        </p:nvSpPr>
        <p:spPr>
          <a:xfrm>
            <a:off x="1269706" y="3420567"/>
            <a:ext cx="9652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中断：某个任务或者是程序使得</a:t>
            </a:r>
            <a:r>
              <a:rPr lang="en-US" altLang="zh-CN" sz="2800" b="1" dirty="0"/>
              <a:t>CPU</a:t>
            </a:r>
            <a:r>
              <a:rPr lang="zh-CN" altLang="en-US" sz="2800" b="1" dirty="0"/>
              <a:t>必须要去</a:t>
            </a:r>
            <a:r>
              <a:rPr lang="zh-CN" altLang="en-US" sz="2800" b="1" i="1" dirty="0"/>
              <a:t>立即执行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D3F0CA68-999D-41CE-B164-A75A13CEE897}"/>
              </a:ext>
            </a:extLst>
          </p:cNvPr>
          <p:cNvSpPr txBox="1"/>
          <p:nvPr/>
        </p:nvSpPr>
        <p:spPr>
          <a:xfrm>
            <a:off x="1269706" y="4190008"/>
            <a:ext cx="965258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向量表：一个表，里面存放所有中断程序的地址</a:t>
            </a:r>
            <a:endParaRPr lang="zh-CN" altLang="en-US" sz="2800" b="1" i="1" dirty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17F47504-9B60-43D2-A789-7B236A23C8C4}"/>
              </a:ext>
            </a:extLst>
          </p:cNvPr>
          <p:cNvSpPr txBox="1"/>
          <p:nvPr/>
        </p:nvSpPr>
        <p:spPr>
          <a:xfrm>
            <a:off x="1269706" y="5269350"/>
            <a:ext cx="96525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800" b="1" dirty="0"/>
              <a:t>BIOS</a:t>
            </a:r>
            <a:r>
              <a:rPr lang="zh-CN" altLang="en-US" sz="2800" b="1" dirty="0"/>
              <a:t>中断：</a:t>
            </a:r>
            <a:r>
              <a:rPr lang="en-US" altLang="zh-CN" sz="2800" b="1" dirty="0"/>
              <a:t>BIOS</a:t>
            </a:r>
            <a:r>
              <a:rPr lang="zh-CN" altLang="en-US" sz="2800" b="1" dirty="0"/>
              <a:t>提供的各种便民内置函数（尽可能简化硬件操作）。</a:t>
            </a:r>
            <a:endParaRPr lang="zh-CN" altLang="en-US" sz="2800" b="1" i="1" dirty="0"/>
          </a:p>
        </p:txBody>
      </p:sp>
    </p:spTree>
    <p:extLst>
      <p:ext uri="{BB962C8B-B14F-4D97-AF65-F5344CB8AC3E}">
        <p14:creationId xmlns:p14="http://schemas.microsoft.com/office/powerpoint/2010/main" val="2938880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52C6D48B-8964-4D25-81F2-B7A19A6010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en-US" altLang="zh-CN" dirty="0"/>
              <a:t>BIOS </a:t>
            </a:r>
            <a:r>
              <a:rPr lang="zh-CN" altLang="en-US" dirty="0"/>
              <a:t>与引导的关系</a:t>
            </a:r>
            <a:br>
              <a:rPr lang="en-US" altLang="zh-CN" dirty="0"/>
            </a:br>
            <a:r>
              <a:rPr lang="en-US" altLang="zh-CN" sz="1800" dirty="0"/>
              <a:t>The relationship between BIOS and bootloader </a:t>
            </a:r>
            <a:endParaRPr lang="zh-CN" altLang="en-US" sz="1800" dirty="0"/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3F22CF56-9A1D-4870-A546-1A82A9D50D3E}"/>
              </a:ext>
            </a:extLst>
          </p:cNvPr>
          <p:cNvSpPr/>
          <p:nvPr/>
        </p:nvSpPr>
        <p:spPr>
          <a:xfrm>
            <a:off x="1406769" y="1842867"/>
            <a:ext cx="1223889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开机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E5507E15-965D-46EC-9187-37A5DBEB3C58}"/>
              </a:ext>
            </a:extLst>
          </p:cNvPr>
          <p:cNvSpPr/>
          <p:nvPr/>
        </p:nvSpPr>
        <p:spPr>
          <a:xfrm>
            <a:off x="3547400" y="1654711"/>
            <a:ext cx="1690469" cy="122037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BIOS</a:t>
            </a:r>
            <a:r>
              <a:rPr lang="zh-CN" altLang="en-US" dirty="0"/>
              <a:t>加载与对系统的检查</a:t>
            </a:r>
            <a:r>
              <a:rPr lang="en-US" altLang="zh-CN" dirty="0"/>
              <a:t>+</a:t>
            </a:r>
            <a:r>
              <a:rPr lang="zh-CN" altLang="en-US" dirty="0"/>
              <a:t>初始化</a:t>
            </a:r>
            <a:endParaRPr lang="en-US" altLang="zh-CN" dirty="0"/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EC01CE29-8E14-4078-8E1C-C717B8808C8D}"/>
              </a:ext>
            </a:extLst>
          </p:cNvPr>
          <p:cNvSpPr/>
          <p:nvPr/>
        </p:nvSpPr>
        <p:spPr>
          <a:xfrm>
            <a:off x="6063177" y="1842867"/>
            <a:ext cx="3174606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尝试去读取磁盘或软盘的第</a:t>
            </a:r>
            <a:r>
              <a:rPr lang="en-US" altLang="zh-CN" dirty="0"/>
              <a:t>0</a:t>
            </a:r>
            <a:r>
              <a:rPr lang="zh-CN" altLang="en-US" dirty="0"/>
              <a:t>扇区的内容到一个特定的区域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25D8B7F5-87A3-4169-8C39-847297C737AF}"/>
              </a:ext>
            </a:extLst>
          </p:cNvPr>
          <p:cNvSpPr/>
          <p:nvPr/>
        </p:nvSpPr>
        <p:spPr>
          <a:xfrm>
            <a:off x="10063091" y="1842867"/>
            <a:ext cx="1444280" cy="84406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尝试执行该内容</a:t>
            </a:r>
          </a:p>
        </p:txBody>
      </p:sp>
      <p:cxnSp>
        <p:nvCxnSpPr>
          <p:cNvPr id="10" name="直接箭头连接符 9">
            <a:extLst>
              <a:ext uri="{FF2B5EF4-FFF2-40B4-BE49-F238E27FC236}">
                <a16:creationId xmlns:a16="http://schemas.microsoft.com/office/drawing/2014/main" id="{94DB7E07-D7B9-4C1C-8089-3FB179DA6FD0}"/>
              </a:ext>
            </a:extLst>
          </p:cNvPr>
          <p:cNvCxnSpPr>
            <a:cxnSpLocks/>
            <a:stCxn id="5" idx="3"/>
            <a:endCxn id="6" idx="1"/>
          </p:cNvCxnSpPr>
          <p:nvPr/>
        </p:nvCxnSpPr>
        <p:spPr>
          <a:xfrm>
            <a:off x="2630658" y="2264898"/>
            <a:ext cx="916742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直接箭头连接符 10">
            <a:extLst>
              <a:ext uri="{FF2B5EF4-FFF2-40B4-BE49-F238E27FC236}">
                <a16:creationId xmlns:a16="http://schemas.microsoft.com/office/drawing/2014/main" id="{8BC22FCF-D570-4A17-8AD9-AD6193F7B80C}"/>
              </a:ext>
            </a:extLst>
          </p:cNvPr>
          <p:cNvCxnSpPr>
            <a:cxnSpLocks/>
            <a:stCxn id="6" idx="3"/>
            <a:endCxn id="7" idx="1"/>
          </p:cNvCxnSpPr>
          <p:nvPr/>
        </p:nvCxnSpPr>
        <p:spPr>
          <a:xfrm>
            <a:off x="5237869" y="2264898"/>
            <a:ext cx="825308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接箭头连接符 13">
            <a:extLst>
              <a:ext uri="{FF2B5EF4-FFF2-40B4-BE49-F238E27FC236}">
                <a16:creationId xmlns:a16="http://schemas.microsoft.com/office/drawing/2014/main" id="{F08DF047-E9F4-4357-9CCA-5BF973303AAB}"/>
              </a:ext>
            </a:extLst>
          </p:cNvPr>
          <p:cNvCxnSpPr>
            <a:cxnSpLocks/>
          </p:cNvCxnSpPr>
          <p:nvPr/>
        </p:nvCxnSpPr>
        <p:spPr>
          <a:xfrm>
            <a:off x="9237783" y="2264898"/>
            <a:ext cx="825308" cy="0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矩形 14">
            <a:extLst>
              <a:ext uri="{FF2B5EF4-FFF2-40B4-BE49-F238E27FC236}">
                <a16:creationId xmlns:a16="http://schemas.microsoft.com/office/drawing/2014/main" id="{42FD4039-54BF-468C-A9DF-C7585CF4F029}"/>
              </a:ext>
            </a:extLst>
          </p:cNvPr>
          <p:cNvSpPr/>
          <p:nvPr/>
        </p:nvSpPr>
        <p:spPr>
          <a:xfrm>
            <a:off x="7526215" y="2264898"/>
            <a:ext cx="1711569" cy="309491"/>
          </a:xfrm>
          <a:prstGeom prst="rect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文本框 16">
            <a:extLst>
              <a:ext uri="{FF2B5EF4-FFF2-40B4-BE49-F238E27FC236}">
                <a16:creationId xmlns:a16="http://schemas.microsoft.com/office/drawing/2014/main" id="{FF69AAE1-08E7-4008-90E7-0770ACB710BB}"/>
              </a:ext>
            </a:extLst>
          </p:cNvPr>
          <p:cNvSpPr txBox="1"/>
          <p:nvPr/>
        </p:nvSpPr>
        <p:spPr>
          <a:xfrm rot="1237445">
            <a:off x="9237783" y="2574389"/>
            <a:ext cx="47830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4000" b="1" dirty="0">
                <a:solidFill>
                  <a:srgbClr val="FF0000"/>
                </a:solidFill>
              </a:rPr>
              <a:t>？</a:t>
            </a:r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2C5D4D29-9CDD-466F-8091-4C1F5CA56BEA}"/>
              </a:ext>
            </a:extLst>
          </p:cNvPr>
          <p:cNvSpPr txBox="1"/>
          <p:nvPr/>
        </p:nvSpPr>
        <p:spPr>
          <a:xfrm>
            <a:off x="2630659" y="3521206"/>
            <a:ext cx="693068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8000" b="1" dirty="0">
                <a:solidFill>
                  <a:srgbClr val="FF0000"/>
                </a:solidFill>
              </a:rPr>
              <a:t>0000 : </a:t>
            </a:r>
            <a:r>
              <a:rPr lang="en-US" altLang="zh-CN" sz="8000" b="1" dirty="0" err="1">
                <a:solidFill>
                  <a:srgbClr val="FF0000"/>
                </a:solidFill>
              </a:rPr>
              <a:t>0x7c00</a:t>
            </a:r>
            <a:endParaRPr lang="en-US" altLang="zh-CN" sz="80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44955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8" dur="2000" fill="hold"/>
                                        <p:tgtEl>
                                          <p:spTgt spid="1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5" grpId="0" animBg="1"/>
      <p:bldP spid="17" grpId="0"/>
      <p:bldP spid="17" grpId="1"/>
      <p:bldP spid="18" grpId="0"/>
      <p:bldP spid="18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3080112D-9AAC-4483-852B-A28B6BC5AC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zh-CN" altLang="en-US" dirty="0"/>
              <a:t>磁盘基础：柱面</a:t>
            </a:r>
            <a:r>
              <a:rPr lang="en-US" altLang="zh-CN" dirty="0"/>
              <a:t>-</a:t>
            </a:r>
            <a:r>
              <a:rPr lang="zh-CN" altLang="en-US" dirty="0"/>
              <a:t>磁头</a:t>
            </a:r>
            <a:r>
              <a:rPr lang="en-US" altLang="zh-CN" dirty="0"/>
              <a:t>-</a:t>
            </a:r>
            <a:r>
              <a:rPr lang="zh-CN" altLang="en-US" dirty="0"/>
              <a:t>扇区模型（</a:t>
            </a:r>
            <a:r>
              <a:rPr lang="en-US" altLang="zh-CN" dirty="0"/>
              <a:t>CHS</a:t>
            </a:r>
            <a:r>
              <a:rPr lang="zh-CN" altLang="en-US" dirty="0"/>
              <a:t>）</a:t>
            </a:r>
            <a:br>
              <a:rPr lang="en-US" altLang="zh-CN" dirty="0"/>
            </a:br>
            <a:r>
              <a:rPr lang="en-US" altLang="zh-CN" sz="1800" dirty="0"/>
              <a:t>Disk basis: Cylinder-Head-Sector model (CHS)</a:t>
            </a:r>
            <a:endParaRPr lang="zh-CN" altLang="en-US" sz="1800" dirty="0"/>
          </a:p>
        </p:txBody>
      </p:sp>
      <p:pic>
        <p:nvPicPr>
          <p:cNvPr id="14" name="图形 13">
            <a:extLst>
              <a:ext uri="{FF2B5EF4-FFF2-40B4-BE49-F238E27FC236}">
                <a16:creationId xmlns:a16="http://schemas.microsoft.com/office/drawing/2014/main" id="{9C14917D-F393-4970-B547-4FA0D4A87AB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t="59300" r="15459" b="10817"/>
          <a:stretch/>
        </p:blipFill>
        <p:spPr>
          <a:xfrm>
            <a:off x="5257800" y="5008571"/>
            <a:ext cx="4356000" cy="1656000"/>
          </a:xfrm>
          <a:prstGeom prst="rect">
            <a:avLst/>
          </a:prstGeom>
        </p:spPr>
      </p:pic>
      <p:sp>
        <p:nvSpPr>
          <p:cNvPr id="15" name="文本框 14">
            <a:extLst>
              <a:ext uri="{FF2B5EF4-FFF2-40B4-BE49-F238E27FC236}">
                <a16:creationId xmlns:a16="http://schemas.microsoft.com/office/drawing/2014/main" id="{569A05D7-C3E4-4FEA-A274-11930FE817B2}"/>
              </a:ext>
            </a:extLst>
          </p:cNvPr>
          <p:cNvSpPr txBox="1"/>
          <p:nvPr/>
        </p:nvSpPr>
        <p:spPr>
          <a:xfrm>
            <a:off x="537029" y="1524000"/>
            <a:ext cx="55589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CHS</a:t>
            </a:r>
            <a:r>
              <a:rPr lang="zh-CN" altLang="en-US" dirty="0"/>
              <a:t>模型，也叫做</a:t>
            </a:r>
            <a:r>
              <a:rPr lang="en-US" altLang="zh-CN" dirty="0"/>
              <a:t>CHS</a:t>
            </a:r>
            <a:r>
              <a:rPr lang="zh-CN" altLang="en-US" dirty="0"/>
              <a:t>寻址模式。是</a:t>
            </a:r>
            <a:r>
              <a:rPr lang="en-US" altLang="zh-CN" dirty="0"/>
              <a:t>BIOS</a:t>
            </a:r>
            <a:r>
              <a:rPr lang="zh-CN" altLang="en-US" dirty="0"/>
              <a:t>用来定位磁盘扇区的一种地址表达。</a:t>
            </a:r>
            <a:endParaRPr lang="en-US" altLang="zh-CN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32272A5D-33D9-4737-873C-9F8A3058B7A7}"/>
              </a:ext>
            </a:extLst>
          </p:cNvPr>
          <p:cNvSpPr txBox="1"/>
          <p:nvPr/>
        </p:nvSpPr>
        <p:spPr>
          <a:xfrm>
            <a:off x="537029" y="3063297"/>
            <a:ext cx="537028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i="1" dirty="0"/>
              <a:t>*磁头，读取数据盘的东西，正反两面都有。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2A2D9651-22B0-4180-8632-BBEE48134873}"/>
              </a:ext>
            </a:extLst>
          </p:cNvPr>
          <p:cNvSpPr/>
          <p:nvPr/>
        </p:nvSpPr>
        <p:spPr>
          <a:xfrm>
            <a:off x="529772" y="2368768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b="1" i="1" dirty="0"/>
              <a:t>*扇区：磁盘存储的最小区域，一般为</a:t>
            </a:r>
            <a:r>
              <a:rPr lang="en-US" altLang="zh-CN" b="1" i="1" dirty="0" err="1"/>
              <a:t>512B</a:t>
            </a:r>
            <a:r>
              <a:rPr lang="zh-CN" altLang="en-US" b="1" i="1" dirty="0"/>
              <a:t>大小（现代的一些</a:t>
            </a:r>
            <a:r>
              <a:rPr lang="en-US" altLang="zh-CN" b="1" i="1" dirty="0"/>
              <a:t>HDD</a:t>
            </a:r>
            <a:r>
              <a:rPr lang="zh-CN" altLang="en-US" b="1" i="1" dirty="0"/>
              <a:t>是</a:t>
            </a:r>
            <a:r>
              <a:rPr lang="en-US" altLang="zh-CN" b="1" i="1" dirty="0" err="1"/>
              <a:t>4KB</a:t>
            </a:r>
            <a:r>
              <a:rPr lang="zh-CN" altLang="en-US" b="1" i="1" dirty="0"/>
              <a:t>大小）</a:t>
            </a:r>
            <a:endParaRPr lang="zh-CN" altLang="en-US" dirty="0"/>
          </a:p>
        </p:txBody>
      </p:sp>
      <p:sp>
        <p:nvSpPr>
          <p:cNvPr id="18" name="文本框 17">
            <a:extLst>
              <a:ext uri="{FF2B5EF4-FFF2-40B4-BE49-F238E27FC236}">
                <a16:creationId xmlns:a16="http://schemas.microsoft.com/office/drawing/2014/main" id="{7F914745-3722-4D8E-98EC-6C5100413138}"/>
              </a:ext>
            </a:extLst>
          </p:cNvPr>
          <p:cNvSpPr txBox="1"/>
          <p:nvPr/>
        </p:nvSpPr>
        <p:spPr>
          <a:xfrm>
            <a:off x="529772" y="3543722"/>
            <a:ext cx="5370285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i="1" dirty="0"/>
              <a:t>*扇道，在</a:t>
            </a:r>
            <a:r>
              <a:rPr lang="en-US" altLang="zh-CN" b="1" i="1" dirty="0"/>
              <a:t>CHS</a:t>
            </a:r>
            <a:r>
              <a:rPr lang="zh-CN" altLang="en-US" b="1" i="1" dirty="0"/>
              <a:t>模型中叫做</a:t>
            </a:r>
            <a:r>
              <a:rPr lang="zh-CN" altLang="en-US" b="1" i="1" u="sng" dirty="0"/>
              <a:t>柱面</a:t>
            </a:r>
            <a:r>
              <a:rPr lang="zh-CN" altLang="en-US" b="1" i="1" dirty="0"/>
              <a:t>，因为扇道就是围着圆圈的一道，如果说我们有多个数据盘像这个</a:t>
            </a:r>
            <a:r>
              <a:rPr lang="zh-CN" altLang="en-US" b="1" i="1" u="sng" dirty="0">
                <a:solidFill>
                  <a:srgbClr val="FF0000"/>
                </a:solidFill>
              </a:rPr>
              <a:t>图</a:t>
            </a:r>
            <a:endParaRPr lang="en-US" altLang="zh-CN" b="1" i="1" u="sng" dirty="0">
              <a:solidFill>
                <a:srgbClr val="FF0000"/>
              </a:solidFill>
            </a:endParaRPr>
          </a:p>
          <a:p>
            <a:r>
              <a:rPr lang="zh-CN" altLang="en-US" b="1" i="1" dirty="0"/>
              <a:t>一样的叠在一起，那么看上去就像是一个圆柱体，所以叫柱面。每个盘在一个柱面的范围内有</a:t>
            </a:r>
            <a:r>
              <a:rPr lang="en-US" altLang="zh-CN" b="1" i="1" u="sng" dirty="0"/>
              <a:t>18</a:t>
            </a:r>
            <a:r>
              <a:rPr lang="zh-CN" altLang="en-US" b="1" i="1" u="sng" dirty="0"/>
              <a:t>个扇区。</a:t>
            </a:r>
            <a:r>
              <a:rPr lang="zh-CN" altLang="en-US" b="1" i="1" dirty="0"/>
              <a:t>每一个头所对应的的盘面有</a:t>
            </a:r>
            <a:r>
              <a:rPr lang="en-US" altLang="zh-CN" b="1" i="1" u="sng" dirty="0"/>
              <a:t>80</a:t>
            </a:r>
            <a:r>
              <a:rPr lang="zh-CN" altLang="en-US" b="1" i="1" u="sng" dirty="0"/>
              <a:t>个柱面</a:t>
            </a:r>
            <a:r>
              <a:rPr lang="zh-CN" altLang="en-US" b="1" i="1" dirty="0"/>
              <a:t>（扇道）</a:t>
            </a:r>
            <a:endParaRPr lang="zh-CN" altLang="en-US" b="1" i="1" u="sng" dirty="0"/>
          </a:p>
        </p:txBody>
      </p:sp>
      <p:cxnSp>
        <p:nvCxnSpPr>
          <p:cNvPr id="20" name="直接箭头连接符 19">
            <a:extLst>
              <a:ext uri="{FF2B5EF4-FFF2-40B4-BE49-F238E27FC236}">
                <a16:creationId xmlns:a16="http://schemas.microsoft.com/office/drawing/2014/main" id="{A1C35628-C2AC-4A4A-BB35-C84F40BD7F96}"/>
              </a:ext>
            </a:extLst>
          </p:cNvPr>
          <p:cNvCxnSpPr/>
          <p:nvPr/>
        </p:nvCxnSpPr>
        <p:spPr>
          <a:xfrm>
            <a:off x="5500914" y="4005943"/>
            <a:ext cx="899886" cy="1002628"/>
          </a:xfrm>
          <a:prstGeom prst="straightConnector1">
            <a:avLst/>
          </a:prstGeom>
          <a:ln w="381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矩形 20">
            <a:extLst>
              <a:ext uri="{FF2B5EF4-FFF2-40B4-BE49-F238E27FC236}">
                <a16:creationId xmlns:a16="http://schemas.microsoft.com/office/drawing/2014/main" id="{89C02632-ED05-4F4D-837B-E4150DD5236A}"/>
              </a:ext>
            </a:extLst>
          </p:cNvPr>
          <p:cNvSpPr/>
          <p:nvPr/>
        </p:nvSpPr>
        <p:spPr>
          <a:xfrm>
            <a:off x="529772" y="5084508"/>
            <a:ext cx="497114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b="1" i="1" dirty="0"/>
              <a:t>一般而言，在</a:t>
            </a:r>
            <a:r>
              <a:rPr lang="en-US" altLang="zh-CN" b="1" i="1" dirty="0"/>
              <a:t>CHS</a:t>
            </a:r>
            <a:r>
              <a:rPr lang="zh-CN" altLang="en-US" b="1" i="1" dirty="0"/>
              <a:t>模型中，磁盘的起始扇区表示为</a:t>
            </a:r>
            <a:r>
              <a:rPr lang="en-US" altLang="zh-CN" b="1" i="1" dirty="0" err="1"/>
              <a:t>C0H0S1</a:t>
            </a:r>
            <a:r>
              <a:rPr lang="zh-CN" altLang="en-US" b="1" i="1" dirty="0"/>
              <a:t>，意思是第</a:t>
            </a:r>
            <a:r>
              <a:rPr lang="en-US" altLang="zh-CN" b="1" i="1" dirty="0"/>
              <a:t>0</a:t>
            </a:r>
            <a:r>
              <a:rPr lang="zh-CN" altLang="en-US" b="1" i="1" dirty="0"/>
              <a:t>柱面第</a:t>
            </a:r>
            <a:r>
              <a:rPr lang="en-US" altLang="zh-CN" b="1" i="1" dirty="0"/>
              <a:t>0</a:t>
            </a:r>
            <a:r>
              <a:rPr lang="zh-CN" altLang="en-US" b="1" i="1" dirty="0"/>
              <a:t>磁头的第</a:t>
            </a:r>
            <a:r>
              <a:rPr lang="en-US" altLang="zh-CN" b="1" i="1" dirty="0"/>
              <a:t>1</a:t>
            </a:r>
            <a:r>
              <a:rPr lang="zh-CN" altLang="en-US" b="1" i="1" dirty="0"/>
              <a:t>扇区。</a:t>
            </a:r>
            <a:r>
              <a:rPr lang="en-US" altLang="zh-CN" b="1" i="1" dirty="0"/>
              <a:t>(</a:t>
            </a:r>
            <a:r>
              <a:rPr lang="zh-CN" altLang="en-US" b="1" i="1" dirty="0"/>
              <a:t>注意，没有“第</a:t>
            </a:r>
            <a:r>
              <a:rPr lang="en-US" altLang="zh-CN" b="1" i="1" dirty="0"/>
              <a:t>0</a:t>
            </a:r>
            <a:r>
              <a:rPr lang="zh-CN" altLang="en-US" b="1" i="1" dirty="0"/>
              <a:t>扇区”）</a:t>
            </a:r>
            <a:endParaRPr lang="zh-CN" altLang="en-US" dirty="0"/>
          </a:p>
        </p:txBody>
      </p:sp>
      <p:pic>
        <p:nvPicPr>
          <p:cNvPr id="23" name="图形 22">
            <a:extLst>
              <a:ext uri="{FF2B5EF4-FFF2-40B4-BE49-F238E27FC236}">
                <a16:creationId xmlns:a16="http://schemas.microsoft.com/office/drawing/2014/main" id="{B0CF2396-B614-4BF1-AD0D-DD18E62BF31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6855770" y="1325563"/>
            <a:ext cx="4806458" cy="4806458"/>
          </a:xfrm>
          <a:prstGeom prst="rect">
            <a:avLst/>
          </a:prstGeom>
        </p:spPr>
      </p:pic>
      <p:sp>
        <p:nvSpPr>
          <p:cNvPr id="24" name="文本框 23">
            <a:extLst>
              <a:ext uri="{FF2B5EF4-FFF2-40B4-BE49-F238E27FC236}">
                <a16:creationId xmlns:a16="http://schemas.microsoft.com/office/drawing/2014/main" id="{415C3B19-B61D-42AD-BDF2-ED9717C3B724}"/>
              </a:ext>
            </a:extLst>
          </p:cNvPr>
          <p:cNvSpPr txBox="1"/>
          <p:nvPr/>
        </p:nvSpPr>
        <p:spPr>
          <a:xfrm>
            <a:off x="7508115" y="1200834"/>
            <a:ext cx="21481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>
                <a:solidFill>
                  <a:srgbClr val="FF8080"/>
                </a:solidFill>
              </a:rPr>
              <a:t>磁道</a:t>
            </a:r>
            <a:r>
              <a:rPr lang="en-US" altLang="zh-CN" b="1" dirty="0">
                <a:solidFill>
                  <a:srgbClr val="FF8080"/>
                </a:solidFill>
              </a:rPr>
              <a:t>/</a:t>
            </a:r>
            <a:r>
              <a:rPr lang="zh-CN" altLang="en-US" b="1" dirty="0">
                <a:solidFill>
                  <a:srgbClr val="FF8080"/>
                </a:solidFill>
              </a:rPr>
              <a:t>柱面</a:t>
            </a:r>
            <a:r>
              <a:rPr lang="en-US" altLang="zh-CN" b="1" dirty="0">
                <a:solidFill>
                  <a:srgbClr val="FF8080"/>
                </a:solidFill>
              </a:rPr>
              <a:t>Track/Cylinder</a:t>
            </a:r>
            <a:endParaRPr lang="zh-CN" altLang="en-US" b="1" dirty="0">
              <a:solidFill>
                <a:srgbClr val="FF8080"/>
              </a:solidFill>
            </a:endParaRPr>
          </a:p>
        </p:txBody>
      </p:sp>
      <p:sp>
        <p:nvSpPr>
          <p:cNvPr id="25" name="文本框 24">
            <a:extLst>
              <a:ext uri="{FF2B5EF4-FFF2-40B4-BE49-F238E27FC236}">
                <a16:creationId xmlns:a16="http://schemas.microsoft.com/office/drawing/2014/main" id="{C8D8E8AC-68AE-4526-8539-2126AB712B15}"/>
              </a:ext>
            </a:extLst>
          </p:cNvPr>
          <p:cNvSpPr txBox="1"/>
          <p:nvPr/>
        </p:nvSpPr>
        <p:spPr>
          <a:xfrm>
            <a:off x="10658517" y="1847165"/>
            <a:ext cx="214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A000A0"/>
                </a:solidFill>
              </a:rPr>
              <a:t>扇区（</a:t>
            </a:r>
            <a:r>
              <a:rPr lang="en-US" altLang="zh-CN" b="1" dirty="0">
                <a:solidFill>
                  <a:srgbClr val="A000A0"/>
                </a:solidFill>
              </a:rPr>
              <a:t>Sector</a:t>
            </a:r>
            <a:r>
              <a:rPr lang="zh-CN" altLang="en-US" b="1" dirty="0">
                <a:solidFill>
                  <a:srgbClr val="A000A0"/>
                </a:solidFill>
              </a:rPr>
              <a:t>）</a:t>
            </a:r>
          </a:p>
        </p:txBody>
      </p:sp>
      <p:sp>
        <p:nvSpPr>
          <p:cNvPr id="26" name="文本框 25">
            <a:extLst>
              <a:ext uri="{FF2B5EF4-FFF2-40B4-BE49-F238E27FC236}">
                <a16:creationId xmlns:a16="http://schemas.microsoft.com/office/drawing/2014/main" id="{EB2E40AB-720E-447C-9336-BD76B6FEC7C9}"/>
              </a:ext>
            </a:extLst>
          </p:cNvPr>
          <p:cNvSpPr txBox="1"/>
          <p:nvPr/>
        </p:nvSpPr>
        <p:spPr>
          <a:xfrm>
            <a:off x="9894599" y="5651905"/>
            <a:ext cx="21481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>
                <a:solidFill>
                  <a:srgbClr val="00A000"/>
                </a:solidFill>
              </a:rPr>
              <a:t>簇（</a:t>
            </a:r>
            <a:r>
              <a:rPr lang="en-US" altLang="zh-CN" b="1" dirty="0">
                <a:solidFill>
                  <a:srgbClr val="00A000"/>
                </a:solidFill>
              </a:rPr>
              <a:t>Cluster</a:t>
            </a:r>
            <a:r>
              <a:rPr lang="zh-CN" altLang="en-US" b="1" dirty="0">
                <a:solidFill>
                  <a:srgbClr val="00A000"/>
                </a:solidFill>
              </a:rPr>
              <a:t>）</a:t>
            </a:r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id="{085FDC22-4742-468E-AF38-45500F2FB24F}"/>
              </a:ext>
            </a:extLst>
          </p:cNvPr>
          <p:cNvSpPr/>
          <p:nvPr/>
        </p:nvSpPr>
        <p:spPr>
          <a:xfrm>
            <a:off x="351417" y="1593830"/>
            <a:ext cx="6463086" cy="316367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3" name="文本框 2">
            <a:extLst>
              <a:ext uri="{FF2B5EF4-FFF2-40B4-BE49-F238E27FC236}">
                <a16:creationId xmlns:a16="http://schemas.microsoft.com/office/drawing/2014/main" id="{0AC4BBE4-A3B0-4511-BB27-334E31149D19}"/>
              </a:ext>
            </a:extLst>
          </p:cNvPr>
          <p:cNvSpPr txBox="1"/>
          <p:nvPr/>
        </p:nvSpPr>
        <p:spPr>
          <a:xfrm>
            <a:off x="1009899" y="1737507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一般而言，每个磁道（扇道）一共有</a:t>
            </a:r>
            <a:r>
              <a:rPr lang="en-US" altLang="zh-CN" b="1" i="1" u="sng" dirty="0">
                <a:solidFill>
                  <a:schemeClr val="bg1"/>
                </a:solidFill>
              </a:rPr>
              <a:t>18</a:t>
            </a:r>
            <a:r>
              <a:rPr lang="zh-CN" altLang="en-US" dirty="0">
                <a:solidFill>
                  <a:schemeClr val="bg1"/>
                </a:solidFill>
              </a:rPr>
              <a:t>个扇区。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扇区编号从</a:t>
            </a:r>
            <a:r>
              <a:rPr lang="en-US" altLang="zh-CN" dirty="0">
                <a:solidFill>
                  <a:schemeClr val="bg1"/>
                </a:solidFill>
              </a:rPr>
              <a:t>1</a:t>
            </a:r>
            <a:r>
              <a:rPr lang="zh-CN" altLang="en-US" dirty="0">
                <a:solidFill>
                  <a:schemeClr val="bg1"/>
                </a:solidFill>
              </a:rPr>
              <a:t>开始，而非</a:t>
            </a: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。</a:t>
            </a:r>
          </a:p>
        </p:txBody>
      </p:sp>
      <p:sp>
        <p:nvSpPr>
          <p:cNvPr id="19" name="文本框 18">
            <a:extLst>
              <a:ext uri="{FF2B5EF4-FFF2-40B4-BE49-F238E27FC236}">
                <a16:creationId xmlns:a16="http://schemas.microsoft.com/office/drawing/2014/main" id="{3080B174-F6C0-46AA-B6E4-09805B8F0130}"/>
              </a:ext>
            </a:extLst>
          </p:cNvPr>
          <p:cNvSpPr txBox="1"/>
          <p:nvPr/>
        </p:nvSpPr>
        <p:spPr>
          <a:xfrm>
            <a:off x="1060699" y="2567005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一般而言，每个盘面，有</a:t>
            </a:r>
            <a:r>
              <a:rPr lang="en-US" altLang="zh-CN" dirty="0">
                <a:solidFill>
                  <a:schemeClr val="bg1"/>
                </a:solidFill>
              </a:rPr>
              <a:t>80</a:t>
            </a:r>
            <a:r>
              <a:rPr lang="zh-CN" altLang="en-US" dirty="0">
                <a:solidFill>
                  <a:schemeClr val="bg1"/>
                </a:solidFill>
              </a:rPr>
              <a:t>个磁道（扇道）。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磁道（扇区）编号从</a:t>
            </a: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开始。</a:t>
            </a:r>
          </a:p>
        </p:txBody>
      </p:sp>
      <p:sp>
        <p:nvSpPr>
          <p:cNvPr id="22" name="文本框 21">
            <a:extLst>
              <a:ext uri="{FF2B5EF4-FFF2-40B4-BE49-F238E27FC236}">
                <a16:creationId xmlns:a16="http://schemas.microsoft.com/office/drawing/2014/main" id="{A0A8F9FC-ED0C-4208-A91B-B4AA61D580AA}"/>
              </a:ext>
            </a:extLst>
          </p:cNvPr>
          <p:cNvSpPr txBox="1"/>
          <p:nvPr/>
        </p:nvSpPr>
        <p:spPr>
          <a:xfrm>
            <a:off x="1060699" y="3610085"/>
            <a:ext cx="609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solidFill>
                  <a:schemeClr val="bg1"/>
                </a:solidFill>
              </a:rPr>
              <a:t>一般而言，每个软盘有</a:t>
            </a:r>
            <a:r>
              <a:rPr lang="en-US" altLang="zh-CN" dirty="0">
                <a:solidFill>
                  <a:schemeClr val="bg1"/>
                </a:solidFill>
              </a:rPr>
              <a:t>8</a:t>
            </a:r>
            <a:r>
              <a:rPr lang="zh-CN" altLang="en-US" dirty="0">
                <a:solidFill>
                  <a:schemeClr val="bg1"/>
                </a:solidFill>
              </a:rPr>
              <a:t>个磁头，一个磁头对应一个盘面。</a:t>
            </a:r>
            <a:endParaRPr lang="en-US" altLang="zh-CN" dirty="0">
              <a:solidFill>
                <a:schemeClr val="bg1"/>
              </a:solidFill>
            </a:endParaRPr>
          </a:p>
          <a:p>
            <a:r>
              <a:rPr lang="zh-CN" altLang="en-US" dirty="0">
                <a:solidFill>
                  <a:schemeClr val="bg1"/>
                </a:solidFill>
              </a:rPr>
              <a:t>磁头编号从</a:t>
            </a:r>
            <a:r>
              <a:rPr lang="en-US" altLang="zh-CN" dirty="0">
                <a:solidFill>
                  <a:schemeClr val="bg1"/>
                </a:solidFill>
              </a:rPr>
              <a:t>0</a:t>
            </a:r>
            <a:r>
              <a:rPr lang="zh-CN" altLang="en-US" dirty="0">
                <a:solidFill>
                  <a:schemeClr val="bg1"/>
                </a:solidFill>
              </a:rPr>
              <a:t>开始。</a:t>
            </a:r>
          </a:p>
        </p:txBody>
      </p:sp>
    </p:spTree>
    <p:extLst>
      <p:ext uri="{BB962C8B-B14F-4D97-AF65-F5344CB8AC3E}">
        <p14:creationId xmlns:p14="http://schemas.microsoft.com/office/powerpoint/2010/main" val="27532493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2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6" grpId="0"/>
      <p:bldP spid="17" grpId="0"/>
      <p:bldP spid="18" grpId="0"/>
      <p:bldP spid="21" grpId="0"/>
      <p:bldP spid="24" grpId="0"/>
      <p:bldP spid="25" grpId="0"/>
      <p:bldP spid="26" grpId="0"/>
      <p:bldP spid="2" grpId="0" animBg="1"/>
      <p:bldP spid="3" grpId="0"/>
      <p:bldP spid="19" grpId="0"/>
      <p:bldP spid="2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67A3896D-46EB-47E9-9061-ED09A4815C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0515600" cy="1325563"/>
          </a:xfrm>
          <a:noFill/>
        </p:spPr>
        <p:txBody>
          <a:bodyPr>
            <a:normAutofit/>
          </a:bodyPr>
          <a:lstStyle/>
          <a:p>
            <a:r>
              <a:rPr lang="zh-CN" altLang="en-US" dirty="0"/>
              <a:t>磁盘基础：磁盘操作之</a:t>
            </a:r>
            <a:r>
              <a:rPr lang="en-US" altLang="zh-CN" dirty="0" err="1"/>
              <a:t>0x13</a:t>
            </a:r>
            <a:r>
              <a:rPr lang="zh-CN" altLang="en-US" dirty="0"/>
              <a:t>号中断</a:t>
            </a:r>
            <a:br>
              <a:rPr lang="en-US" altLang="zh-CN" dirty="0"/>
            </a:br>
            <a:r>
              <a:rPr lang="en-US" altLang="zh-CN" sz="1800" dirty="0"/>
              <a:t>Disk basis: Disk Operation of </a:t>
            </a:r>
            <a:r>
              <a:rPr lang="en-US" altLang="zh-CN" sz="1800" dirty="0" err="1"/>
              <a:t>0x13</a:t>
            </a:r>
            <a:r>
              <a:rPr lang="en-US" altLang="zh-CN" sz="1800" dirty="0"/>
              <a:t> interruption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94173C36-8D89-4F57-901A-BD295BCC92EA}"/>
              </a:ext>
            </a:extLst>
          </p:cNvPr>
          <p:cNvSpPr txBox="1"/>
          <p:nvPr/>
        </p:nvSpPr>
        <p:spPr>
          <a:xfrm>
            <a:off x="548640" y="1325563"/>
            <a:ext cx="1008452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/>
              <a:t>	BIOS</a:t>
            </a:r>
            <a:r>
              <a:rPr lang="zh-CN" altLang="en-US" dirty="0"/>
              <a:t>提供了一个十分便捷的磁盘操作方法。就是</a:t>
            </a:r>
            <a:r>
              <a:rPr lang="en-US" altLang="zh-CN" dirty="0" err="1"/>
              <a:t>0x13</a:t>
            </a:r>
            <a:r>
              <a:rPr lang="zh-CN" altLang="en-US" dirty="0"/>
              <a:t>号中断，使用任何一个中断就像是</a:t>
            </a:r>
            <a:r>
              <a:rPr lang="zh-CN" altLang="en-US" b="1" u="sng" dirty="0"/>
              <a:t>调用一个函数</a:t>
            </a:r>
            <a:r>
              <a:rPr lang="zh-CN" altLang="en-US" dirty="0"/>
              <a:t>一样简单，我们只需要做的是</a:t>
            </a:r>
            <a:r>
              <a:rPr lang="zh-CN" altLang="en-US" b="1" u="sng" dirty="0"/>
              <a:t>通过寄存器</a:t>
            </a:r>
            <a:r>
              <a:rPr lang="zh-CN" altLang="en-US" dirty="0"/>
              <a:t>传入指定的参数即可。</a:t>
            </a:r>
            <a:endParaRPr lang="en-US" altLang="zh-CN" dirty="0"/>
          </a:p>
          <a:p>
            <a:r>
              <a:rPr lang="en-US" altLang="zh-CN" dirty="0"/>
              <a:t>	</a:t>
            </a:r>
            <a:r>
              <a:rPr lang="zh-CN" altLang="en-US" dirty="0"/>
              <a:t>使用</a:t>
            </a:r>
            <a:r>
              <a:rPr lang="en-US" altLang="zh-CN" dirty="0" err="1"/>
              <a:t>0x13</a:t>
            </a:r>
            <a:r>
              <a:rPr lang="zh-CN" altLang="en-US" dirty="0"/>
              <a:t>号中断，我们会在绝大多数操作后可获取状态码，来指示我们的操作是否成功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B72B87D4-36D4-4050-936B-9F5FCC0F4446}"/>
              </a:ext>
            </a:extLst>
          </p:cNvPr>
          <p:cNvSpPr txBox="1"/>
          <p:nvPr/>
        </p:nvSpPr>
        <p:spPr>
          <a:xfrm>
            <a:off x="792479" y="2295952"/>
            <a:ext cx="300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/>
              <a:t>0x13</a:t>
            </a:r>
            <a:r>
              <a:rPr lang="zh-CN" altLang="en-US" sz="2400" b="1" dirty="0"/>
              <a:t>号中断参数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BA2BB516-EB6B-41F7-9286-AE4E7B8EB9E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17724135"/>
              </p:ext>
            </p:extLst>
          </p:nvPr>
        </p:nvGraphicFramePr>
        <p:xfrm>
          <a:off x="145867" y="2872740"/>
          <a:ext cx="4297680" cy="11125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1337">
                  <a:extLst>
                    <a:ext uri="{9D8B030D-6E8A-4147-A177-3AD203B41FA5}">
                      <a16:colId xmlns:a16="http://schemas.microsoft.com/office/drawing/2014/main" val="2778107109"/>
                    </a:ext>
                  </a:extLst>
                </a:gridCol>
                <a:gridCol w="3396343">
                  <a:extLst>
                    <a:ext uri="{9D8B030D-6E8A-4147-A177-3AD203B41FA5}">
                      <a16:colId xmlns:a16="http://schemas.microsoft.com/office/drawing/2014/main" val="3325308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寄存器</a:t>
                      </a:r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代表参数含义</a:t>
                      </a:r>
                      <a:endParaRPr lang="zh-CN" altLang="en-US" b="1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27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DL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要访问的驱动器</a:t>
                      </a:r>
                      <a:endParaRPr lang="en-US" altLang="zh-CN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08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AH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0x13</a:t>
                      </a:r>
                      <a:r>
                        <a:rPr lang="zh-CN" altLang="en-US" dirty="0"/>
                        <a:t>号中断的子功能选择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976812"/>
                  </a:ext>
                </a:extLst>
              </a:tr>
            </a:tbl>
          </a:graphicData>
        </a:graphic>
      </p:graphicFrame>
      <p:graphicFrame>
        <p:nvGraphicFramePr>
          <p:cNvPr id="8" name="表格 7">
            <a:extLst>
              <a:ext uri="{FF2B5EF4-FFF2-40B4-BE49-F238E27FC236}">
                <a16:creationId xmlns:a16="http://schemas.microsoft.com/office/drawing/2014/main" id="{91E9BFF3-0F82-4ACC-9B71-485B89516EB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0913805"/>
              </p:ext>
            </p:extLst>
          </p:nvPr>
        </p:nvGraphicFramePr>
        <p:xfrm>
          <a:off x="145868" y="4536996"/>
          <a:ext cx="4297680" cy="222504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1337">
                  <a:extLst>
                    <a:ext uri="{9D8B030D-6E8A-4147-A177-3AD203B41FA5}">
                      <a16:colId xmlns:a16="http://schemas.microsoft.com/office/drawing/2014/main" val="2778107109"/>
                    </a:ext>
                  </a:extLst>
                </a:gridCol>
                <a:gridCol w="3396343">
                  <a:extLst>
                    <a:ext uri="{9D8B030D-6E8A-4147-A177-3AD203B41FA5}">
                      <a16:colId xmlns:a16="http://schemas.microsoft.com/office/drawing/2014/main" val="3325308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chemeClr val="bg1"/>
                          </a:solidFill>
                        </a:rPr>
                        <a:t>DL</a:t>
                      </a: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代表的驱动器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27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0x00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第一个</a:t>
                      </a:r>
                      <a:r>
                        <a:rPr lang="zh-CN" altLang="en-US" u="sng" dirty="0">
                          <a:solidFill>
                            <a:schemeClr val="tx1"/>
                          </a:solidFill>
                        </a:rPr>
                        <a:t>软盘</a:t>
                      </a:r>
                      <a:endParaRPr lang="en-US" altLang="zh-CN" b="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0608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0x01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>
                          <a:solidFill>
                            <a:schemeClr val="tx1"/>
                          </a:solidFill>
                        </a:rPr>
                        <a:t>第二个</a:t>
                      </a:r>
                      <a:r>
                        <a:rPr lang="zh-CN" altLang="en-US" u="sng" dirty="0">
                          <a:solidFill>
                            <a:schemeClr val="tx1"/>
                          </a:solidFill>
                        </a:rPr>
                        <a:t>软盘</a:t>
                      </a:r>
                      <a:endParaRPr lang="zh-CN" altLang="en-US" b="0" u="sng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976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0x80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第一个</a:t>
                      </a:r>
                      <a:r>
                        <a:rPr lang="zh-CN" altLang="en-US" b="0" u="sng" dirty="0">
                          <a:solidFill>
                            <a:schemeClr val="tx1"/>
                          </a:solidFill>
                        </a:rPr>
                        <a:t>硬盘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3952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0x81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第二个</a:t>
                      </a:r>
                      <a:r>
                        <a:rPr lang="zh-CN" altLang="en-US" b="0" u="sng" dirty="0">
                          <a:solidFill>
                            <a:schemeClr val="tx1"/>
                          </a:solidFill>
                        </a:rPr>
                        <a:t>硬盘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7487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0xE0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altLang="zh-CN" b="0" dirty="0">
                          <a:solidFill>
                            <a:schemeClr val="tx1"/>
                          </a:solidFill>
                        </a:rPr>
                        <a:t>DVD/CD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025977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479D41CA-297E-4909-BEBD-6E8D4519DFB5}"/>
              </a:ext>
            </a:extLst>
          </p:cNvPr>
          <p:cNvSpPr txBox="1"/>
          <p:nvPr/>
        </p:nvSpPr>
        <p:spPr>
          <a:xfrm>
            <a:off x="792479" y="4075331"/>
            <a:ext cx="300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/>
              <a:t>DL</a:t>
            </a:r>
            <a:r>
              <a:rPr lang="zh-CN" altLang="en-US" sz="2400" b="1" dirty="0"/>
              <a:t>驱动器号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A13895C7-C8C6-4A88-AA81-A11DD2378A0C}"/>
              </a:ext>
            </a:extLst>
          </p:cNvPr>
          <p:cNvSpPr txBox="1"/>
          <p:nvPr/>
        </p:nvSpPr>
        <p:spPr>
          <a:xfrm>
            <a:off x="6892837" y="2623912"/>
            <a:ext cx="300445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sz="2400" b="1" dirty="0" err="1"/>
              <a:t>0x13</a:t>
            </a:r>
            <a:r>
              <a:rPr lang="zh-CN" altLang="en-US" sz="2400" b="1" dirty="0"/>
              <a:t>号功能编号</a:t>
            </a:r>
          </a:p>
        </p:txBody>
      </p:sp>
      <p:graphicFrame>
        <p:nvGraphicFramePr>
          <p:cNvPr id="11" name="表格 10">
            <a:extLst>
              <a:ext uri="{FF2B5EF4-FFF2-40B4-BE49-F238E27FC236}">
                <a16:creationId xmlns:a16="http://schemas.microsoft.com/office/drawing/2014/main" id="{C3FB42BD-DD14-4DCD-A751-6895E5B64B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34391935"/>
              </p:ext>
            </p:extLst>
          </p:nvPr>
        </p:nvGraphicFramePr>
        <p:xfrm>
          <a:off x="6096000" y="3121270"/>
          <a:ext cx="4297680" cy="286512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901337">
                  <a:extLst>
                    <a:ext uri="{9D8B030D-6E8A-4147-A177-3AD203B41FA5}">
                      <a16:colId xmlns:a16="http://schemas.microsoft.com/office/drawing/2014/main" val="2778107109"/>
                    </a:ext>
                  </a:extLst>
                </a:gridCol>
                <a:gridCol w="3396343">
                  <a:extLst>
                    <a:ext uri="{9D8B030D-6E8A-4147-A177-3AD203B41FA5}">
                      <a16:colId xmlns:a16="http://schemas.microsoft.com/office/drawing/2014/main" val="332530841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b="1" dirty="0">
                          <a:solidFill>
                            <a:schemeClr val="bg1"/>
                          </a:solidFill>
                        </a:rPr>
                        <a:t>AH</a:t>
                      </a:r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1" dirty="0">
                          <a:solidFill>
                            <a:schemeClr val="bg1"/>
                          </a:solidFill>
                        </a:rPr>
                        <a:t>功能号含义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713274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0x00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0" u="none" dirty="0">
                          <a:solidFill>
                            <a:schemeClr val="tx1"/>
                          </a:solidFill>
                        </a:rPr>
                        <a:t>重置磁盘驱动器</a:t>
                      </a:r>
                      <a:endParaRPr lang="en-US" altLang="zh-CN" b="0" u="none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608415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>
                          <a:solidFill>
                            <a:schemeClr val="tx1"/>
                          </a:solidFill>
                        </a:rPr>
                        <a:t>0x01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u="none" dirty="0">
                          <a:solidFill>
                            <a:schemeClr val="tx1"/>
                          </a:solidFill>
                        </a:rPr>
                        <a:t>获取上次操作的状态码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039768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0x02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0" u="none" dirty="0">
                          <a:solidFill>
                            <a:schemeClr val="tx1"/>
                          </a:solidFill>
                        </a:rPr>
                        <a:t>将指定扇区的数据读入内存指定区域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439526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0x03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b="0" u="none" dirty="0">
                          <a:solidFill>
                            <a:schemeClr val="tx1"/>
                          </a:solidFill>
                        </a:rPr>
                        <a:t>将指定数据写入指定的扇区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4875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0x04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校验扇区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40259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b="0" dirty="0" err="1">
                          <a:solidFill>
                            <a:schemeClr val="tx1"/>
                          </a:solidFill>
                        </a:rPr>
                        <a:t>0x15</a:t>
                      </a:r>
                      <a:endParaRPr lang="zh-CN" altLang="en-US" b="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b="0" dirty="0">
                          <a:solidFill>
                            <a:schemeClr val="tx1"/>
                          </a:solidFill>
                        </a:rPr>
                        <a:t>读取选定磁盘类型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9245568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39812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  <p:bldP spid="1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A94D541-A2C0-4271-9CA8-8B0FDE7E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0080" cy="1325563"/>
          </a:xfrm>
          <a:noFill/>
        </p:spPr>
        <p:txBody>
          <a:bodyPr>
            <a:normAutofit/>
          </a:bodyPr>
          <a:lstStyle/>
          <a:p>
            <a:r>
              <a:rPr lang="zh-CN" altLang="en-US" dirty="0"/>
              <a:t>磁盘基础：磁盘操作之</a:t>
            </a:r>
            <a:r>
              <a:rPr lang="en-US" altLang="zh-CN" dirty="0" err="1"/>
              <a:t>0x13</a:t>
            </a:r>
            <a:r>
              <a:rPr lang="zh-CN" altLang="en-US" dirty="0"/>
              <a:t>号中断 </a:t>
            </a:r>
            <a:r>
              <a:rPr lang="en-US" altLang="zh-CN" dirty="0"/>
              <a:t>- </a:t>
            </a:r>
            <a:r>
              <a:rPr lang="en-US" altLang="zh-CN" dirty="0" err="1"/>
              <a:t>0x00</a:t>
            </a:r>
            <a:r>
              <a:rPr lang="zh-CN" altLang="en-US" dirty="0"/>
              <a:t>功能号</a:t>
            </a:r>
            <a:br>
              <a:rPr lang="en-US" altLang="zh-CN" dirty="0"/>
            </a:br>
            <a:r>
              <a:rPr lang="en-US" altLang="zh-CN" sz="1800" dirty="0"/>
              <a:t>Disk basis: Disk Operation , </a:t>
            </a:r>
            <a:r>
              <a:rPr lang="en-US" altLang="zh-CN" sz="1800" dirty="0" err="1"/>
              <a:t>0x00</a:t>
            </a:r>
            <a:r>
              <a:rPr lang="en-US" altLang="zh-CN" sz="1800" dirty="0"/>
              <a:t> function of </a:t>
            </a:r>
            <a:r>
              <a:rPr lang="en-US" altLang="zh-CN" sz="1800" dirty="0" err="1"/>
              <a:t>0x13</a:t>
            </a:r>
            <a:r>
              <a:rPr lang="en-US" altLang="zh-CN" sz="1800" dirty="0"/>
              <a:t> interruption 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63D52D-0363-4F2A-80A0-0BE132D8EC11}"/>
              </a:ext>
            </a:extLst>
          </p:cNvPr>
          <p:cNvSpPr txBox="1"/>
          <p:nvPr/>
        </p:nvSpPr>
        <p:spPr>
          <a:xfrm>
            <a:off x="845626" y="1913825"/>
            <a:ext cx="40796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功能：</a:t>
            </a:r>
            <a:r>
              <a:rPr lang="zh-CN" altLang="en-US" sz="3200" dirty="0"/>
              <a:t>磁盘磁头复位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9DAA2A7-4D63-4AE1-B822-A5FBD9A44AA5}"/>
              </a:ext>
            </a:extLst>
          </p:cNvPr>
          <p:cNvSpPr txBox="1"/>
          <p:nvPr/>
        </p:nvSpPr>
        <p:spPr>
          <a:xfrm>
            <a:off x="845626" y="3136612"/>
            <a:ext cx="1195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参数：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B9CB473-6A6C-4386-8C27-A2429F82B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9111891"/>
              </p:ext>
            </p:extLst>
          </p:nvPr>
        </p:nvGraphicFramePr>
        <p:xfrm>
          <a:off x="861258" y="3898720"/>
          <a:ext cx="4064000" cy="7416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152656760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884530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寄存器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代表的意思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12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驱动器号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313230"/>
                  </a:ext>
                </a:extLst>
              </a:tr>
            </a:tbl>
          </a:graphicData>
        </a:graphic>
      </p:graphicFrame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0B819D4-654A-42E6-8C3B-251327AC6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53233707"/>
              </p:ext>
            </p:extLst>
          </p:nvPr>
        </p:nvGraphicFramePr>
        <p:xfrm>
          <a:off x="5767753" y="2498599"/>
          <a:ext cx="544419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379">
                  <a:extLst>
                    <a:ext uri="{9D8B030D-6E8A-4147-A177-3AD203B41FA5}">
                      <a16:colId xmlns:a16="http://schemas.microsoft.com/office/drawing/2014/main" val="2045208562"/>
                    </a:ext>
                  </a:extLst>
                </a:gridCol>
                <a:gridCol w="3910819">
                  <a:extLst>
                    <a:ext uri="{9D8B030D-6E8A-4147-A177-3AD203B41FA5}">
                      <a16:colId xmlns:a16="http://schemas.microsoft.com/office/drawing/2014/main" val="345487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AH</a:t>
                      </a:r>
                      <a:r>
                        <a:rPr lang="zh-CN" altLang="en-US" dirty="0"/>
                        <a:t>的值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含义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31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成功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544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0x01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非法的指令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试图写带有写保护的磁盘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89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0x04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扇区不存在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0613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0x05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复位失败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53482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0x0A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损坏的扇区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2369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0X0B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损坏的柱面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02191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0x0D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非法的扇区数量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1783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0x20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磁盘控制器崩了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9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0x80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 err="1"/>
                        <a:t>0xAA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控制器响应超时，驱动器未准备好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222166"/>
                  </a:ext>
                </a:extLst>
              </a:tr>
            </a:tbl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B6D0F884-AA58-433B-8822-C9E3067C6E99}"/>
              </a:ext>
            </a:extLst>
          </p:cNvPr>
          <p:cNvSpPr txBox="1"/>
          <p:nvPr/>
        </p:nvSpPr>
        <p:spPr>
          <a:xfrm>
            <a:off x="5767753" y="1990769"/>
            <a:ext cx="630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常用返回码（</a:t>
            </a:r>
            <a:r>
              <a:rPr lang="en-US" altLang="zh-CN" sz="2400" b="1" dirty="0"/>
              <a:t>CF</a:t>
            </a:r>
            <a:r>
              <a:rPr lang="zh-CN" altLang="en-US" sz="2400" b="1" dirty="0"/>
              <a:t>会在出错时被赋值） ：</a:t>
            </a:r>
          </a:p>
        </p:txBody>
      </p:sp>
    </p:spTree>
    <p:extLst>
      <p:ext uri="{BB962C8B-B14F-4D97-AF65-F5344CB8AC3E}">
        <p14:creationId xmlns:p14="http://schemas.microsoft.com/office/powerpoint/2010/main" val="824019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11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A94D541-A2C0-4271-9CA8-8B0FDE7E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0080" cy="1325563"/>
          </a:xfrm>
          <a:noFill/>
        </p:spPr>
        <p:txBody>
          <a:bodyPr>
            <a:normAutofit/>
          </a:bodyPr>
          <a:lstStyle/>
          <a:p>
            <a:r>
              <a:rPr lang="zh-CN" altLang="en-US" dirty="0"/>
              <a:t>磁盘基础：磁盘操作之</a:t>
            </a:r>
            <a:r>
              <a:rPr lang="en-US" altLang="zh-CN" dirty="0" err="1"/>
              <a:t>0x13</a:t>
            </a:r>
            <a:r>
              <a:rPr lang="zh-CN" altLang="en-US" dirty="0"/>
              <a:t>号中断 </a:t>
            </a:r>
            <a:r>
              <a:rPr lang="en-US" altLang="zh-CN" dirty="0"/>
              <a:t>- </a:t>
            </a:r>
            <a:r>
              <a:rPr lang="en-US" altLang="zh-CN" dirty="0" err="1"/>
              <a:t>0x02</a:t>
            </a:r>
            <a:r>
              <a:rPr lang="zh-CN" altLang="en-US" dirty="0"/>
              <a:t>功能号</a:t>
            </a:r>
            <a:br>
              <a:rPr lang="en-US" altLang="zh-CN" dirty="0"/>
            </a:br>
            <a:r>
              <a:rPr lang="en-US" altLang="zh-CN" sz="1800" dirty="0"/>
              <a:t>Disk basis: Disk Operation , </a:t>
            </a:r>
            <a:r>
              <a:rPr lang="en-US" altLang="zh-CN" sz="1800" dirty="0" err="1"/>
              <a:t>0x02</a:t>
            </a:r>
            <a:r>
              <a:rPr lang="en-US" altLang="zh-CN" sz="1800" dirty="0"/>
              <a:t> function of </a:t>
            </a:r>
            <a:r>
              <a:rPr lang="en-US" altLang="zh-CN" sz="1800" dirty="0" err="1"/>
              <a:t>0x13</a:t>
            </a:r>
            <a:r>
              <a:rPr lang="en-US" altLang="zh-CN" sz="1800" dirty="0"/>
              <a:t> interruption 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63D52D-0363-4F2A-80A0-0BE132D8EC11}"/>
              </a:ext>
            </a:extLst>
          </p:cNvPr>
          <p:cNvSpPr txBox="1"/>
          <p:nvPr/>
        </p:nvSpPr>
        <p:spPr>
          <a:xfrm>
            <a:off x="845626" y="1913825"/>
            <a:ext cx="4079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功能：</a:t>
            </a:r>
            <a:r>
              <a:rPr lang="zh-CN" altLang="en-US" sz="3200" dirty="0"/>
              <a:t>读指定扇区的数据到指定内存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9DAA2A7-4D63-4AE1-B822-A5FBD9A44AA5}"/>
              </a:ext>
            </a:extLst>
          </p:cNvPr>
          <p:cNvSpPr txBox="1"/>
          <p:nvPr/>
        </p:nvSpPr>
        <p:spPr>
          <a:xfrm>
            <a:off x="845626" y="3136612"/>
            <a:ext cx="1195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参数：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B9CB473-6A6C-4386-8C27-A2429F82B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22810539"/>
              </p:ext>
            </p:extLst>
          </p:nvPr>
        </p:nvGraphicFramePr>
        <p:xfrm>
          <a:off x="662940" y="3866956"/>
          <a:ext cx="4452231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76559">
                  <a:extLst>
                    <a:ext uri="{9D8B030D-6E8A-4147-A177-3AD203B41FA5}">
                      <a16:colId xmlns:a16="http://schemas.microsoft.com/office/drawing/2014/main" val="1526567600"/>
                    </a:ext>
                  </a:extLst>
                </a:gridCol>
                <a:gridCol w="3475672">
                  <a:extLst>
                    <a:ext uri="{9D8B030D-6E8A-4147-A177-3AD203B41FA5}">
                      <a16:colId xmlns:a16="http://schemas.microsoft.com/office/drawing/2014/main" val="3884530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寄存器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代表的意思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12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驱动器号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313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需要读的扇区数量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943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CH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柱面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32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CL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扇区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267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磁头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23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ES : BX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缓冲区地址（段地址 </a:t>
                      </a:r>
                      <a:r>
                        <a:rPr lang="en-US" altLang="zh-CN" dirty="0"/>
                        <a:t>: </a:t>
                      </a:r>
                      <a:r>
                        <a:rPr lang="zh-CN" altLang="en-US" dirty="0"/>
                        <a:t>偏移地址）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659299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258B9A5-55C8-485A-ACF8-5592E158A3F7}"/>
              </a:ext>
            </a:extLst>
          </p:cNvPr>
          <p:cNvSpPr txBox="1"/>
          <p:nvPr/>
        </p:nvSpPr>
        <p:spPr>
          <a:xfrm>
            <a:off x="5767753" y="1990769"/>
            <a:ext cx="630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常用返回码（</a:t>
            </a:r>
            <a:r>
              <a:rPr lang="en-US" altLang="zh-CN" sz="2400" b="1" dirty="0"/>
              <a:t>CF</a:t>
            </a:r>
            <a:r>
              <a:rPr lang="zh-CN" altLang="en-US" sz="2400" b="1" dirty="0"/>
              <a:t>会在出错时被赋值） ：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0B819D4-654A-42E6-8C3B-251327AC6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05780882"/>
              </p:ext>
            </p:extLst>
          </p:nvPr>
        </p:nvGraphicFramePr>
        <p:xfrm>
          <a:off x="5767753" y="2498599"/>
          <a:ext cx="544419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379">
                  <a:extLst>
                    <a:ext uri="{9D8B030D-6E8A-4147-A177-3AD203B41FA5}">
                      <a16:colId xmlns:a16="http://schemas.microsoft.com/office/drawing/2014/main" val="2045208562"/>
                    </a:ext>
                  </a:extLst>
                </a:gridCol>
                <a:gridCol w="3910819">
                  <a:extLst>
                    <a:ext uri="{9D8B030D-6E8A-4147-A177-3AD203B41FA5}">
                      <a16:colId xmlns:a16="http://schemas.microsoft.com/office/drawing/2014/main" val="345487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AH</a:t>
                      </a:r>
                      <a:r>
                        <a:rPr lang="zh-CN" altLang="en-US" dirty="0"/>
                        <a:t>的值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含义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31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成功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544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0x01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非法的指令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0x03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试图写带有写保护的磁盘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1089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0x04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扇区不存在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3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复位失败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482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0x0A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损坏的扇区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69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0X0B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损坏的柱面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191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0x0D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非法的扇区数量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83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0x20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磁盘控制器崩了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9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0x80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 err="1"/>
                        <a:t>0xAA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控制器响应超时，驱动器未准备好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222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082655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标题 1">
            <a:extLst>
              <a:ext uri="{FF2B5EF4-FFF2-40B4-BE49-F238E27FC236}">
                <a16:creationId xmlns:a16="http://schemas.microsoft.com/office/drawing/2014/main" id="{2A94D541-A2C0-4271-9CA8-8B0FDE7EE3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070080" cy="1325563"/>
          </a:xfrm>
          <a:noFill/>
        </p:spPr>
        <p:txBody>
          <a:bodyPr>
            <a:normAutofit/>
          </a:bodyPr>
          <a:lstStyle/>
          <a:p>
            <a:r>
              <a:rPr lang="zh-CN" altLang="en-US" dirty="0"/>
              <a:t>磁盘基础：磁盘操作之</a:t>
            </a:r>
            <a:r>
              <a:rPr lang="en-US" altLang="zh-CN" dirty="0" err="1"/>
              <a:t>0x13</a:t>
            </a:r>
            <a:r>
              <a:rPr lang="zh-CN" altLang="en-US" dirty="0"/>
              <a:t>号中断 </a:t>
            </a:r>
            <a:r>
              <a:rPr lang="en-US" altLang="zh-CN" dirty="0"/>
              <a:t>- </a:t>
            </a:r>
            <a:r>
              <a:rPr lang="en-US" altLang="zh-CN" dirty="0" err="1"/>
              <a:t>0x03</a:t>
            </a:r>
            <a:r>
              <a:rPr lang="zh-CN" altLang="en-US" dirty="0"/>
              <a:t>功能号</a:t>
            </a:r>
            <a:br>
              <a:rPr lang="en-US" altLang="zh-CN" dirty="0"/>
            </a:br>
            <a:r>
              <a:rPr lang="en-US" altLang="zh-CN" sz="1800" dirty="0"/>
              <a:t>Disk basis: Disk Operation , </a:t>
            </a:r>
            <a:r>
              <a:rPr lang="en-US" altLang="zh-CN" sz="1800" dirty="0" err="1"/>
              <a:t>0x03</a:t>
            </a:r>
            <a:r>
              <a:rPr lang="en-US" altLang="zh-CN" sz="1800" dirty="0"/>
              <a:t> function of </a:t>
            </a:r>
            <a:r>
              <a:rPr lang="en-US" altLang="zh-CN" sz="1800" dirty="0" err="1"/>
              <a:t>0x13</a:t>
            </a:r>
            <a:r>
              <a:rPr lang="en-US" altLang="zh-CN" sz="1800" dirty="0"/>
              <a:t> interruption </a:t>
            </a:r>
            <a:endParaRPr lang="zh-CN" altLang="en-US" sz="1800" dirty="0"/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id="{E963D52D-0363-4F2A-80A0-0BE132D8EC11}"/>
              </a:ext>
            </a:extLst>
          </p:cNvPr>
          <p:cNvSpPr txBox="1"/>
          <p:nvPr/>
        </p:nvSpPr>
        <p:spPr>
          <a:xfrm>
            <a:off x="845626" y="1913825"/>
            <a:ext cx="407963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功能：</a:t>
            </a:r>
            <a:r>
              <a:rPr lang="zh-CN" altLang="en-US" sz="3200" dirty="0"/>
              <a:t>将指定数据写入指定的扇区</a:t>
            </a:r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79DAA2A7-4D63-4AE1-B822-A5FBD9A44AA5}"/>
              </a:ext>
            </a:extLst>
          </p:cNvPr>
          <p:cNvSpPr txBox="1"/>
          <p:nvPr/>
        </p:nvSpPr>
        <p:spPr>
          <a:xfrm>
            <a:off x="845626" y="3136612"/>
            <a:ext cx="119575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b="1" dirty="0"/>
              <a:t>参数：</a:t>
            </a:r>
          </a:p>
        </p:txBody>
      </p:sp>
      <p:graphicFrame>
        <p:nvGraphicFramePr>
          <p:cNvPr id="7" name="表格 6">
            <a:extLst>
              <a:ext uri="{FF2B5EF4-FFF2-40B4-BE49-F238E27FC236}">
                <a16:creationId xmlns:a16="http://schemas.microsoft.com/office/drawing/2014/main" id="{9B9CB473-6A6C-4386-8C27-A2429F82BE2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944442"/>
              </p:ext>
            </p:extLst>
          </p:nvPr>
        </p:nvGraphicFramePr>
        <p:xfrm>
          <a:off x="655712" y="3866956"/>
          <a:ext cx="4459459" cy="2865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83787">
                  <a:extLst>
                    <a:ext uri="{9D8B030D-6E8A-4147-A177-3AD203B41FA5}">
                      <a16:colId xmlns:a16="http://schemas.microsoft.com/office/drawing/2014/main" val="1526567600"/>
                    </a:ext>
                  </a:extLst>
                </a:gridCol>
                <a:gridCol w="3475672">
                  <a:extLst>
                    <a:ext uri="{9D8B030D-6E8A-4147-A177-3AD203B41FA5}">
                      <a16:colId xmlns:a16="http://schemas.microsoft.com/office/drawing/2014/main" val="388453018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zh-CN" altLang="en-US" dirty="0"/>
                        <a:t>寄存器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代表的意思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851297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驱动器号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13132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需要写的扇区数量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489435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CH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柱面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539325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CL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扇区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77267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DH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磁头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072337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ES : BX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待写入数据地址（段地址 </a:t>
                      </a:r>
                      <a:r>
                        <a:rPr lang="en-US" altLang="zh-CN" dirty="0"/>
                        <a:t>: </a:t>
                      </a:r>
                      <a:r>
                        <a:rPr lang="zh-CN" altLang="en-US" dirty="0"/>
                        <a:t>偏移地址）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0659299"/>
                  </a:ext>
                </a:extLst>
              </a:tr>
            </a:tbl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258B9A5-55C8-485A-ACF8-5592E158A3F7}"/>
              </a:ext>
            </a:extLst>
          </p:cNvPr>
          <p:cNvSpPr txBox="1"/>
          <p:nvPr/>
        </p:nvSpPr>
        <p:spPr>
          <a:xfrm>
            <a:off x="5767753" y="1990769"/>
            <a:ext cx="630232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400" b="1" dirty="0"/>
              <a:t>常用返回码（</a:t>
            </a:r>
            <a:r>
              <a:rPr lang="en-US" altLang="zh-CN" sz="2400" b="1" dirty="0"/>
              <a:t>CF</a:t>
            </a:r>
            <a:r>
              <a:rPr lang="zh-CN" altLang="en-US" sz="2400" b="1" dirty="0"/>
              <a:t>会在出错时被赋值） ：</a:t>
            </a:r>
          </a:p>
        </p:txBody>
      </p:sp>
      <p:graphicFrame>
        <p:nvGraphicFramePr>
          <p:cNvPr id="10" name="表格 9">
            <a:extLst>
              <a:ext uri="{FF2B5EF4-FFF2-40B4-BE49-F238E27FC236}">
                <a16:creationId xmlns:a16="http://schemas.microsoft.com/office/drawing/2014/main" id="{B0B819D4-654A-42E6-8C3B-251327AC65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01360425"/>
              </p:ext>
            </p:extLst>
          </p:nvPr>
        </p:nvGraphicFramePr>
        <p:xfrm>
          <a:off x="5767753" y="2498599"/>
          <a:ext cx="5444198" cy="40792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33379">
                  <a:extLst>
                    <a:ext uri="{9D8B030D-6E8A-4147-A177-3AD203B41FA5}">
                      <a16:colId xmlns:a16="http://schemas.microsoft.com/office/drawing/2014/main" val="2045208562"/>
                    </a:ext>
                  </a:extLst>
                </a:gridCol>
                <a:gridCol w="3910819">
                  <a:extLst>
                    <a:ext uri="{9D8B030D-6E8A-4147-A177-3AD203B41FA5}">
                      <a16:colId xmlns:a16="http://schemas.microsoft.com/office/drawing/2014/main" val="34548767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altLang="zh-CN" dirty="0"/>
                        <a:t>AH</a:t>
                      </a:r>
                      <a:r>
                        <a:rPr lang="zh-CN" altLang="en-US" dirty="0"/>
                        <a:t>的值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含义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5843128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成功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79544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0x01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非法的指令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993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0x03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试图写带有写保护的磁盘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108995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0x04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扇区不存在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0613147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0x05</a:t>
                      </a:r>
                      <a:endParaRPr lang="zh-CN" alt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复位失败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53482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0x0A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损坏的扇区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236972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0X0B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损坏的柱面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021918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0x0D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非法的扇区数量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17838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0x20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磁盘控制器崩了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358906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altLang="zh-CN" dirty="0" err="1"/>
                        <a:t>0x80</a:t>
                      </a:r>
                      <a:r>
                        <a:rPr lang="zh-CN" altLang="en-US" dirty="0"/>
                        <a:t>，</a:t>
                      </a:r>
                      <a:r>
                        <a:rPr lang="en-US" altLang="zh-CN" dirty="0" err="1"/>
                        <a:t>0xAA</a:t>
                      </a:r>
                      <a:endParaRPr lang="zh-CN" altLang="en-US" dirty="0"/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CN" altLang="en-US" dirty="0"/>
                        <a:t>控制器响应超时，驱动器未准备好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5822216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154750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9" grpId="0"/>
    </p:bldLst>
  </p:timing>
</p:sld>
</file>

<file path=ppt/theme/theme1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3115</TotalTime>
  <Words>836</Words>
  <Application>Microsoft Office PowerPoint</Application>
  <PresentationFormat>宽屏</PresentationFormat>
  <Paragraphs>186</Paragraphs>
  <Slides>9</Slides>
  <Notes>1</Notes>
  <HiddenSlides>0</HiddenSlides>
  <MMClips>0</MMClips>
  <ScaleCrop>false</ScaleCrop>
  <HeadingPairs>
    <vt:vector size="6" baseType="variant">
      <vt:variant>
        <vt:lpstr>已用的字体</vt:lpstr>
      </vt:variant>
      <vt:variant>
        <vt:i4>4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9</vt:i4>
      </vt:variant>
    </vt:vector>
  </HeadingPairs>
  <TitlesOfParts>
    <vt:vector size="14" baseType="lpstr">
      <vt:lpstr>等线</vt:lpstr>
      <vt:lpstr>等线 Light</vt:lpstr>
      <vt:lpstr>Arial</vt:lpstr>
      <vt:lpstr>OCR A Std</vt:lpstr>
      <vt:lpstr>Office 主题​​</vt:lpstr>
      <vt:lpstr>PowerPoint 演示文稿</vt:lpstr>
      <vt:lpstr>BIOS BIOS</vt:lpstr>
      <vt:lpstr>BIOS - IVT BIOS - IVT</vt:lpstr>
      <vt:lpstr>BIOS 与引导的关系 The relationship between BIOS and bootloader </vt:lpstr>
      <vt:lpstr>磁盘基础：柱面-磁头-扇区模型（CHS） Disk basis: Cylinder-Head-Sector model (CHS)</vt:lpstr>
      <vt:lpstr>磁盘基础：磁盘操作之0x13号中断 Disk basis: Disk Operation of 0x13 interruption</vt:lpstr>
      <vt:lpstr>磁盘基础：磁盘操作之0x13号中断 - 0x00功能号 Disk basis: Disk Operation , 0x00 function of 0x13 interruption </vt:lpstr>
      <vt:lpstr>磁盘基础：磁盘操作之0x13号中断 - 0x02功能号 Disk basis: Disk Operation , 0x02 function of 0x13 interruption </vt:lpstr>
      <vt:lpstr>磁盘基础：磁盘操作之0x13号中断 - 0x03功能号 Disk basis: Disk Operation , 0x03 function of 0x13 interruption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Ivanov Ou</dc:creator>
  <cp:lastModifiedBy>Ivanov Ou</cp:lastModifiedBy>
  <cp:revision>127</cp:revision>
  <dcterms:created xsi:type="dcterms:W3CDTF">2018-08-02T12:34:55Z</dcterms:created>
  <dcterms:modified xsi:type="dcterms:W3CDTF">2019-06-25T13:04:33Z</dcterms:modified>
</cp:coreProperties>
</file>